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4" r:id="rId1"/>
  </p:sldMasterIdLst>
  <p:sldIdLst>
    <p:sldId id="256" r:id="rId2"/>
    <p:sldId id="300" r:id="rId3"/>
    <p:sldId id="281" r:id="rId4"/>
    <p:sldId id="273" r:id="rId5"/>
    <p:sldId id="299" r:id="rId6"/>
    <p:sldId id="263" r:id="rId7"/>
    <p:sldId id="279" r:id="rId8"/>
    <p:sldId id="277" r:id="rId9"/>
    <p:sldId id="264" r:id="rId10"/>
    <p:sldId id="295" r:id="rId11"/>
    <p:sldId id="265" r:id="rId12"/>
    <p:sldId id="278" r:id="rId13"/>
    <p:sldId id="302" r:id="rId14"/>
    <p:sldId id="304" r:id="rId15"/>
    <p:sldId id="266" r:id="rId16"/>
    <p:sldId id="283" r:id="rId17"/>
    <p:sldId id="267" r:id="rId18"/>
    <p:sldId id="305" r:id="rId19"/>
    <p:sldId id="308" r:id="rId20"/>
    <p:sldId id="285" r:id="rId21"/>
    <p:sldId id="286" r:id="rId22"/>
    <p:sldId id="307" r:id="rId23"/>
    <p:sldId id="269" r:id="rId24"/>
    <p:sldId id="306" r:id="rId25"/>
    <p:sldId id="272" r:id="rId26"/>
    <p:sldId id="280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5" d="100"/>
          <a:sy n="105" d="100"/>
        </p:scale>
        <p:origin x="179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0" y="2226503"/>
            <a:ext cx="5917679" cy="255087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0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8080" y="1828800"/>
            <a:ext cx="990599" cy="22865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7/23/2025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208" y="3264408"/>
            <a:ext cx="3859795" cy="22866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560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4961454"/>
            <a:ext cx="642200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5528192"/>
            <a:ext cx="6422004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110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2005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5517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" name="TextBox 22"/>
          <p:cNvSpPr txBox="1"/>
          <p:nvPr/>
        </p:nvSpPr>
        <p:spPr bwMode="gray">
          <a:xfrm>
            <a:off x="647430" y="651690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7069418" y="2900292"/>
            <a:ext cx="6190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60" y="927099"/>
            <a:ext cx="6160385" cy="28821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8" y="3809278"/>
            <a:ext cx="5646143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6"/>
            <a:ext cx="6343673" cy="101061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87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2057400"/>
            <a:ext cx="6422005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8089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3593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4"/>
            <a:ext cx="2313432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5614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1" y="3147164"/>
            <a:ext cx="2318918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0935" y="3147164"/>
            <a:ext cx="2316625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0436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345260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4179596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9055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37558"/>
            <a:ext cx="2313432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11125" y="4179595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53189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11125" y="484820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4179596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08641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58642" y="483755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6477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1301" y="6387910"/>
            <a:ext cx="990599" cy="228659"/>
          </a:xfrm>
        </p:spPr>
        <p:txBody>
          <a:bodyPr/>
          <a:lstStyle/>
          <a:p>
            <a:fld id="{5BCAD085-E8A6-8845-BD4E-CB4CCA059FC4}" type="datetimeFigureOut">
              <a:rPr lang="en-US" smtClean="0"/>
              <a:t>7/23/2025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6133" y="6387910"/>
            <a:ext cx="3859795" cy="2286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1281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20420" cy="6860798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414867" y="402165"/>
            <a:ext cx="4610565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1299309" y="1765596"/>
            <a:ext cx="5995993" cy="3326809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9144000" cy="6858000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74928" y="1447799"/>
            <a:ext cx="1113516" cy="4572001"/>
          </a:xfrm>
        </p:spPr>
        <p:txBody>
          <a:bodyPr vert="eaVert" anchor="ctr" anchorCtr="0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738" y="1447799"/>
            <a:ext cx="4416936" cy="4572001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8546" y="6365498"/>
            <a:ext cx="3859795" cy="22866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050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264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534" y="2257588"/>
            <a:ext cx="3090672" cy="3020344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8"/>
            <a:ext cx="3082516" cy="302034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650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200"/>
            <a:ext cx="3636980" cy="3530603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1" y="2489203"/>
            <a:ext cx="3636980" cy="3530600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343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9918" y="2489200"/>
            <a:ext cx="3633502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0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663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5835"/>
            <a:ext cx="3636980" cy="2773967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966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739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014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90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7800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1" y="3086845"/>
            <a:ext cx="2712589" cy="2933701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756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381390"/>
            <a:ext cx="2987089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086100"/>
            <a:ext cx="2987089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421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4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0" y="927099"/>
            <a:ext cx="6345260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74443" y="6365498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7/23/2025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3" y="6365497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991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0" y="1778447"/>
            <a:ext cx="5917679" cy="2550877"/>
          </a:xfrm>
        </p:spPr>
        <p:txBody>
          <a:bodyPr/>
          <a:lstStyle/>
          <a:p>
            <a:r>
              <a:rPr dirty="0"/>
              <a:t>Taxa Lega</a:t>
            </a:r>
            <a:r>
              <a:rPr lang="pt-BR" dirty="0"/>
              <a:t>l</a:t>
            </a:r>
            <a:br>
              <a:rPr lang="pt-BR" dirty="0"/>
            </a:br>
            <a:r>
              <a:rPr lang="pt-BR" sz="4400" dirty="0"/>
              <a:t>Da origem à prática</a:t>
            </a:r>
            <a:endParaRPr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/>
              <a:t>Lei nº 14.905/2024, Resolução CMN nº 5.171/2024 e Reflexões Históricas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err="1"/>
              <a:t>Espécies</a:t>
            </a:r>
            <a:r>
              <a:rPr dirty="0"/>
              <a:t> de </a:t>
            </a:r>
            <a:r>
              <a:rPr dirty="0" err="1"/>
              <a:t>Juros</a:t>
            </a:r>
            <a:r>
              <a:rPr dirty="0"/>
              <a:t> – </a:t>
            </a:r>
            <a:r>
              <a:rPr dirty="0" err="1"/>
              <a:t>Enfoque</a:t>
            </a:r>
            <a:r>
              <a:rPr dirty="0"/>
              <a:t> </a:t>
            </a:r>
            <a:r>
              <a:rPr dirty="0" err="1"/>
              <a:t>Econômico</a:t>
            </a:r>
            <a:r>
              <a:rPr dirty="0"/>
              <a:t> e </a:t>
            </a:r>
            <a:r>
              <a:rPr dirty="0" err="1"/>
              <a:t>Jurídico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0400" y="2076450"/>
            <a:ext cx="6781800" cy="4057650"/>
          </a:xfrm>
        </p:spPr>
        <p:txBody>
          <a:bodyPr>
            <a:normAutofit fontScale="47500" lnSpcReduction="20000"/>
          </a:bodyPr>
          <a:lstStyle/>
          <a:p>
            <a:r>
              <a:rPr dirty="0"/>
              <a:t>• </a:t>
            </a:r>
            <a:r>
              <a:rPr lang="pt-BR" dirty="0"/>
              <a:t>Juros </a:t>
            </a:r>
            <a:r>
              <a:rPr lang="pt-BR" b="1" dirty="0">
                <a:solidFill>
                  <a:schemeClr val="accent5">
                    <a:lumMod val="75000"/>
                  </a:schemeClr>
                </a:solidFill>
              </a:rPr>
              <a:t>Moratórios</a:t>
            </a:r>
            <a:r>
              <a:rPr lang="pt-BR" dirty="0"/>
              <a:t>:</a:t>
            </a:r>
          </a:p>
          <a:p>
            <a:r>
              <a:rPr lang="pt-BR" dirty="0"/>
              <a:t>  - Decorrentes do atraso no cumprimento da obrigação.</a:t>
            </a:r>
          </a:p>
          <a:p>
            <a:r>
              <a:rPr lang="pt-BR" dirty="0"/>
              <a:t>  - Incidem a partir da mora (</a:t>
            </a:r>
            <a:r>
              <a:rPr lang="pt-BR" dirty="0" err="1"/>
              <a:t>ex</a:t>
            </a:r>
            <a:r>
              <a:rPr lang="pt-BR" dirty="0"/>
              <a:t> </a:t>
            </a:r>
            <a:r>
              <a:rPr lang="pt-BR" dirty="0" err="1"/>
              <a:t>re</a:t>
            </a:r>
            <a:r>
              <a:rPr lang="pt-BR" dirty="0"/>
              <a:t> ou </a:t>
            </a:r>
            <a:r>
              <a:rPr lang="pt-BR" dirty="0" err="1"/>
              <a:t>ex</a:t>
            </a:r>
            <a:r>
              <a:rPr lang="pt-BR" dirty="0"/>
              <a:t> persona).</a:t>
            </a:r>
          </a:p>
          <a:p>
            <a:r>
              <a:rPr lang="pt-BR" dirty="0"/>
              <a:t>  - Natureza indenizatória.</a:t>
            </a:r>
          </a:p>
          <a:p>
            <a:endParaRPr lang="pt-BR" dirty="0"/>
          </a:p>
          <a:p>
            <a:r>
              <a:rPr lang="pt-BR" dirty="0"/>
              <a:t>• Juros </a:t>
            </a:r>
            <a:r>
              <a:rPr lang="pt-BR" b="1" dirty="0"/>
              <a:t>Remuneratórios</a:t>
            </a:r>
            <a:r>
              <a:rPr lang="pt-BR" dirty="0"/>
              <a:t> ou Contratuais:</a:t>
            </a:r>
          </a:p>
          <a:p>
            <a:r>
              <a:rPr lang="pt-BR" dirty="0"/>
              <a:t>  - Remuneração pelo uso do capital.</a:t>
            </a:r>
          </a:p>
          <a:p>
            <a:r>
              <a:rPr lang="pt-BR" dirty="0"/>
              <a:t>  - Pactuados entre as partes, exigem previsão expressa.</a:t>
            </a:r>
          </a:p>
          <a:p>
            <a:r>
              <a:rPr lang="pt-BR" dirty="0"/>
              <a:t>  - Natureza onerosa e compensatória.</a:t>
            </a:r>
          </a:p>
          <a:p>
            <a:endParaRPr lang="pt-BR" dirty="0"/>
          </a:p>
          <a:p>
            <a:r>
              <a:rPr lang="pt-BR" dirty="0"/>
              <a:t>• Juros </a:t>
            </a:r>
            <a:r>
              <a:rPr lang="pt-BR" b="1" dirty="0">
                <a:solidFill>
                  <a:schemeClr val="accent5">
                    <a:lumMod val="75000"/>
                  </a:schemeClr>
                </a:solidFill>
              </a:rPr>
              <a:t>Legais</a:t>
            </a:r>
            <a:r>
              <a:rPr lang="pt-BR" dirty="0"/>
              <a:t>:</a:t>
            </a:r>
          </a:p>
          <a:p>
            <a:r>
              <a:rPr lang="pt-BR" dirty="0"/>
              <a:t>  - Aplicáveis na ausência de taxa contratual.</a:t>
            </a:r>
          </a:p>
          <a:p>
            <a:r>
              <a:rPr lang="pt-BR" dirty="0"/>
              <a:t>  - Definidos por lei (atualmente pela Lei 14.905/2024 e Res. CMN 5.171/2024).</a:t>
            </a:r>
          </a:p>
          <a:p>
            <a:endParaRPr lang="pt-BR" dirty="0"/>
          </a:p>
          <a:p>
            <a:r>
              <a:rPr lang="pt-BR" dirty="0"/>
              <a:t>• Juros </a:t>
            </a:r>
            <a:r>
              <a:rPr lang="pt-BR" b="1" dirty="0"/>
              <a:t>Compensatórios</a:t>
            </a:r>
            <a:r>
              <a:rPr lang="pt-BR" dirty="0"/>
              <a:t>:</a:t>
            </a:r>
          </a:p>
          <a:p>
            <a:r>
              <a:rPr lang="pt-BR" dirty="0"/>
              <a:t>  - Indenizam pela perda do capital (</a:t>
            </a:r>
            <a:r>
              <a:rPr lang="pt-BR" dirty="0" err="1"/>
              <a:t>ex</a:t>
            </a:r>
            <a:r>
              <a:rPr lang="pt-BR" dirty="0"/>
              <a:t>: lucros cessantes).</a:t>
            </a:r>
          </a:p>
          <a:p>
            <a:r>
              <a:rPr lang="pt-BR" dirty="0"/>
              <a:t>  - Frequentemente reconhecidos em ações de responsabilidade civil ou expropriação</a:t>
            </a:r>
            <a:r>
              <a:rPr dirty="0"/>
              <a:t>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Artigo 406: Juros de Mora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Com Base na Taxa Selic descontada do IPCA.</a:t>
            </a:r>
          </a:p>
          <a:p>
            <a:r>
              <a:rPr lang="pt-BR" dirty="0"/>
              <a:t>Garantia de justiça econômica e previsibilidade.</a:t>
            </a:r>
          </a:p>
          <a:p>
            <a:r>
              <a:rPr lang="pt-BR" dirty="0"/>
              <a:t>Aplicação subsidiária em contratos sem definição de taxa.</a:t>
            </a:r>
          </a:p>
          <a:p>
            <a:endParaRPr lang="pt-BR" dirty="0"/>
          </a:p>
          <a:p>
            <a:r>
              <a:rPr lang="pt-BR" b="1" dirty="0"/>
              <a:t>Multa:</a:t>
            </a:r>
          </a:p>
          <a:p>
            <a:r>
              <a:rPr lang="pt-BR" dirty="0"/>
              <a:t>A multa é de até 2% </a:t>
            </a:r>
            <a:r>
              <a:rPr lang="pt-BR" b="1" dirty="0"/>
              <a:t>(</a:t>
            </a:r>
            <a:r>
              <a:rPr lang="pt-BR" b="1" dirty="0">
                <a:solidFill>
                  <a:schemeClr val="accent5"/>
                </a:solidFill>
              </a:rPr>
              <a:t>consumidor</a:t>
            </a:r>
            <a:r>
              <a:rPr lang="pt-BR" b="1" dirty="0"/>
              <a:t>)</a:t>
            </a:r>
            <a:r>
              <a:rPr lang="pt-BR" dirty="0"/>
              <a:t>.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Artigo 406: Juros de Mora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4382" y="2489200"/>
            <a:ext cx="7593818" cy="3530600"/>
          </a:xfrm>
        </p:spPr>
        <p:txBody>
          <a:bodyPr>
            <a:normAutofit fontScale="55000" lnSpcReduction="20000"/>
          </a:bodyPr>
          <a:lstStyle/>
          <a:p>
            <a:r>
              <a:rPr lang="pt-BR" sz="2000" dirty="0"/>
              <a:t>Como era o texto anterior:</a:t>
            </a:r>
          </a:p>
          <a:p>
            <a:r>
              <a:rPr lang="pt-BR" sz="2000" dirty="0"/>
              <a:t>Art. 406. Quando os juros moratórios não forem convencionados, ou o forem sem taxa estipulada, ou quando provierem de determinação da lei, serão fixados </a:t>
            </a:r>
            <a:r>
              <a:rPr lang="pt-BR" sz="2000" dirty="0">
                <a:highlight>
                  <a:srgbClr val="FFFF00"/>
                </a:highlight>
              </a:rPr>
              <a:t>segundo a taxa que estiver em vigor para a </a:t>
            </a:r>
            <a:r>
              <a:rPr lang="pt-BR" sz="2000" b="1" dirty="0">
                <a:highlight>
                  <a:srgbClr val="FFFF00"/>
                </a:highlight>
              </a:rPr>
              <a:t>mora </a:t>
            </a:r>
            <a:r>
              <a:rPr lang="pt-BR" sz="2000" dirty="0">
                <a:highlight>
                  <a:srgbClr val="FFFF00"/>
                </a:highlight>
              </a:rPr>
              <a:t>do pagamento </a:t>
            </a:r>
            <a:r>
              <a:rPr lang="pt-BR" sz="2000" b="1" dirty="0">
                <a:highlight>
                  <a:srgbClr val="FFFF00"/>
                </a:highlight>
              </a:rPr>
              <a:t>de impostos devidos à Fazenda Nacional</a:t>
            </a:r>
            <a:r>
              <a:rPr lang="pt-BR" sz="2000" dirty="0">
                <a:highlight>
                  <a:srgbClr val="FFFF00"/>
                </a:highlight>
              </a:rPr>
              <a:t>. </a:t>
            </a:r>
          </a:p>
          <a:p>
            <a:endParaRPr lang="pt-BR" sz="2000" dirty="0"/>
          </a:p>
          <a:p>
            <a:r>
              <a:rPr lang="pt-BR" sz="2000" dirty="0"/>
              <a:t>“Art. 406.  Quando não forem convencionados, ou quando o forem sem taxa estipulada, ou quando provierem de determinação da lei, </a:t>
            </a:r>
            <a:r>
              <a:rPr lang="pt-BR" sz="2000" b="1" dirty="0"/>
              <a:t>os juros</a:t>
            </a:r>
            <a:r>
              <a:rPr lang="pt-BR" sz="2000" dirty="0"/>
              <a:t> serão fixados de acordo com </a:t>
            </a:r>
            <a:r>
              <a:rPr lang="pt-BR" sz="2000" b="1" dirty="0">
                <a:solidFill>
                  <a:srgbClr val="0070C0"/>
                </a:solidFill>
              </a:rPr>
              <a:t>a taxa legal</a:t>
            </a:r>
            <a:r>
              <a:rPr lang="pt-BR" sz="2000" dirty="0"/>
              <a:t>.</a:t>
            </a:r>
          </a:p>
          <a:p>
            <a:endParaRPr lang="pt-BR" sz="2000" dirty="0"/>
          </a:p>
          <a:p>
            <a:r>
              <a:rPr lang="pt-BR" sz="1600" dirty="0"/>
              <a:t>§ 1º  A taxa legal corresponderá à taxa referencial do Sistema Especial de Liquidação e de Custódia (</a:t>
            </a:r>
            <a:r>
              <a:rPr lang="pt-BR" sz="1600" b="1" dirty="0"/>
              <a:t>Selic</a:t>
            </a:r>
            <a:r>
              <a:rPr lang="pt-BR" sz="1600" dirty="0"/>
              <a:t>), deduzido o índice de atualização monetária de que trata o parágrafo único do art. </a:t>
            </a:r>
            <a:r>
              <a:rPr lang="pt-BR" sz="1600" b="1" dirty="0"/>
              <a:t>389 deste Código</a:t>
            </a:r>
            <a:r>
              <a:rPr lang="pt-BR" sz="1600" dirty="0"/>
              <a:t>.</a:t>
            </a:r>
          </a:p>
          <a:p>
            <a:endParaRPr lang="pt-BR" sz="1600" dirty="0"/>
          </a:p>
          <a:p>
            <a:r>
              <a:rPr lang="pt-BR" sz="1600" dirty="0"/>
              <a:t>§ 2º  A metodologia de cálculo da </a:t>
            </a:r>
            <a:r>
              <a:rPr lang="pt-BR" sz="1600" b="1" dirty="0"/>
              <a:t>taxa legal </a:t>
            </a:r>
            <a:r>
              <a:rPr lang="pt-BR" sz="1600" dirty="0"/>
              <a:t>e sua forma de aplicação serão definidas pelo Conselho Monetário Nacional e divulgadas pelo Banco Central do Brasil.</a:t>
            </a:r>
          </a:p>
          <a:p>
            <a:endParaRPr lang="pt-BR" sz="1600" dirty="0"/>
          </a:p>
          <a:p>
            <a:r>
              <a:rPr lang="pt-BR" sz="1600" dirty="0"/>
              <a:t>§ 3º  Caso a taxa legal apresente resultado </a:t>
            </a:r>
            <a:r>
              <a:rPr lang="pt-BR" sz="1600" b="1" dirty="0">
                <a:solidFill>
                  <a:srgbClr val="FF0000"/>
                </a:solidFill>
              </a:rPr>
              <a:t>negativo</a:t>
            </a:r>
            <a:r>
              <a:rPr lang="pt-BR" sz="1600" dirty="0"/>
              <a:t>, este será considerado igual a 0 (zero) para efeito de cálculo dos juros no período de referência.”(NR)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814542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Resolução CMN nº 5.171/2024 – Parâmetros da Taxa Legal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/>
              <a:t>• Define a </a:t>
            </a:r>
            <a:r>
              <a:rPr dirty="0" err="1"/>
              <a:t>composição</a:t>
            </a:r>
            <a:r>
              <a:rPr dirty="0"/>
              <a:t> da Taxa Legal </a:t>
            </a:r>
            <a:r>
              <a:rPr dirty="0" err="1"/>
              <a:t>como</a:t>
            </a:r>
            <a:r>
              <a:rPr dirty="0"/>
              <a:t>: </a:t>
            </a:r>
            <a:r>
              <a:rPr dirty="0" err="1"/>
              <a:t>Selic</a:t>
            </a:r>
            <a:r>
              <a:rPr dirty="0"/>
              <a:t> + IPCA, com base </a:t>
            </a:r>
            <a:r>
              <a:rPr dirty="0" err="1"/>
              <a:t>nos</a:t>
            </a:r>
            <a:r>
              <a:rPr dirty="0"/>
              <a:t> </a:t>
            </a:r>
            <a:r>
              <a:rPr dirty="0" err="1"/>
              <a:t>fatores</a:t>
            </a:r>
            <a:r>
              <a:rPr dirty="0"/>
              <a:t> do </a:t>
            </a:r>
            <a:r>
              <a:rPr dirty="0" err="1"/>
              <a:t>BCB</a:t>
            </a:r>
            <a:endParaRPr dirty="0"/>
          </a:p>
          <a:p>
            <a:r>
              <a:rPr dirty="0"/>
              <a:t>• Fonte </a:t>
            </a:r>
            <a:r>
              <a:rPr dirty="0" err="1"/>
              <a:t>oficial</a:t>
            </a:r>
            <a:r>
              <a:rPr dirty="0"/>
              <a:t>: </a:t>
            </a:r>
            <a:r>
              <a:rPr dirty="0" err="1"/>
              <a:t>Planilha</a:t>
            </a:r>
            <a:r>
              <a:rPr dirty="0"/>
              <a:t> do </a:t>
            </a:r>
            <a:r>
              <a:rPr dirty="0" err="1"/>
              <a:t>BCB</a:t>
            </a:r>
            <a:r>
              <a:rPr dirty="0"/>
              <a:t> – </a:t>
            </a:r>
            <a:r>
              <a:rPr dirty="0" err="1"/>
              <a:t>Códigos</a:t>
            </a:r>
            <a:r>
              <a:rPr dirty="0"/>
              <a:t>:</a:t>
            </a:r>
          </a:p>
          <a:p>
            <a:r>
              <a:rPr dirty="0"/>
              <a:t>    • 29541 – </a:t>
            </a:r>
            <a:r>
              <a:rPr dirty="0" err="1"/>
              <a:t>Fator</a:t>
            </a:r>
            <a:r>
              <a:rPr dirty="0"/>
              <a:t> da Taxa </a:t>
            </a:r>
            <a:r>
              <a:rPr dirty="0" err="1"/>
              <a:t>Selic</a:t>
            </a:r>
            <a:endParaRPr dirty="0"/>
          </a:p>
          <a:p>
            <a:r>
              <a:rPr dirty="0"/>
              <a:t>    • 29542 – </a:t>
            </a:r>
            <a:r>
              <a:rPr dirty="0" err="1"/>
              <a:t>Fator</a:t>
            </a:r>
            <a:r>
              <a:rPr dirty="0"/>
              <a:t> do IPCA</a:t>
            </a:r>
          </a:p>
          <a:p>
            <a:r>
              <a:rPr dirty="0"/>
              <a:t>    • 29543 – </a:t>
            </a:r>
            <a:r>
              <a:rPr dirty="0" err="1"/>
              <a:t>Resultado</a:t>
            </a:r>
            <a:r>
              <a:rPr dirty="0"/>
              <a:t> da Taxa Legal</a:t>
            </a:r>
          </a:p>
          <a:p>
            <a:r>
              <a:rPr dirty="0"/>
              <a:t>• </a:t>
            </a:r>
            <a:r>
              <a:rPr sz="1600" dirty="0" err="1"/>
              <a:t>Divulgação</a:t>
            </a:r>
            <a:r>
              <a:rPr sz="1600" dirty="0"/>
              <a:t> mensal no site do Banco Central do </a:t>
            </a:r>
            <a:r>
              <a:rPr sz="1600" dirty="0" err="1"/>
              <a:t>Brasil</a:t>
            </a:r>
            <a:endParaRPr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Aplicações práticas da Taxa Legal em cálculos periciais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4382" y="2489200"/>
            <a:ext cx="7557242" cy="3530600"/>
          </a:xfrm>
        </p:spPr>
        <p:txBody>
          <a:bodyPr>
            <a:normAutofit/>
          </a:bodyPr>
          <a:lstStyle/>
          <a:p>
            <a:r>
              <a:rPr lang="pt-BR" dirty="0"/>
              <a:t>• Substituição da taxa de 1% ao mês a partir de </a:t>
            </a:r>
            <a:r>
              <a:rPr lang="pt-BR" b="1" dirty="0">
                <a:solidFill>
                  <a:schemeClr val="accent5"/>
                </a:solidFill>
              </a:rPr>
              <a:t>30/08/2024</a:t>
            </a:r>
          </a:p>
          <a:p>
            <a:r>
              <a:rPr lang="pt-BR" dirty="0"/>
              <a:t>• Cálculos com taxa mista </a:t>
            </a:r>
            <a:r>
              <a:rPr lang="pt-BR" sz="1600" dirty="0"/>
              <a:t>(1% até 29/08/24 + Taxa Legal após)</a:t>
            </a:r>
          </a:p>
          <a:p>
            <a:r>
              <a:rPr lang="pt-BR" dirty="0"/>
              <a:t>• Aplicação com e sem correção monetária:</a:t>
            </a:r>
          </a:p>
          <a:p>
            <a:r>
              <a:rPr lang="pt-BR" dirty="0"/>
              <a:t>    • Juros </a:t>
            </a:r>
            <a:r>
              <a:rPr lang="pt-BR" b="1" dirty="0">
                <a:solidFill>
                  <a:schemeClr val="accent5"/>
                </a:solidFill>
              </a:rPr>
              <a:t>simples</a:t>
            </a:r>
            <a:r>
              <a:rPr lang="pt-BR" dirty="0"/>
              <a:t> sobre valores históricos</a:t>
            </a:r>
          </a:p>
          <a:p>
            <a:r>
              <a:rPr lang="pt-BR" dirty="0"/>
              <a:t>    • Juros sobre valores </a:t>
            </a:r>
            <a:r>
              <a:rPr lang="pt-BR" b="1" dirty="0">
                <a:solidFill>
                  <a:schemeClr val="accent5"/>
                </a:solidFill>
              </a:rPr>
              <a:t>atualizados</a:t>
            </a:r>
          </a:p>
          <a:p>
            <a:r>
              <a:rPr lang="pt-BR" dirty="0"/>
              <a:t>• Acompanhamento mensal das taxas no site do BCB</a:t>
            </a:r>
          </a:p>
          <a:p>
            <a:r>
              <a:rPr lang="pt-BR" sz="1600" dirty="0"/>
              <a:t>• Importância da precisão na contagem de dias e no fator acumulado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Resolução CMN nº 5.171/2024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Regulamenta o cálculo da Taxa Legal.</a:t>
            </a:r>
          </a:p>
          <a:p>
            <a:r>
              <a:rPr lang="pt-BR" dirty="0"/>
              <a:t>Estabelece metodologia de cálculo combinando IPCA/IBGE e Selic.</a:t>
            </a:r>
          </a:p>
          <a:p>
            <a:r>
              <a:rPr lang="pt-BR" dirty="0"/>
              <a:t>Define taxa zero para resultados negativos.</a:t>
            </a:r>
          </a:p>
          <a:p>
            <a:endParaRPr lang="pt-BR" dirty="0"/>
          </a:p>
          <a:p>
            <a:r>
              <a:rPr lang="pt-BR" sz="1600" b="1" dirty="0"/>
              <a:t>Em suma:</a:t>
            </a:r>
            <a:r>
              <a:rPr lang="pt-BR" sz="1600" dirty="0"/>
              <a:t> Dispõe sobre a metodologia de cálculo e a forma de aplicação da taxa legal, de que trata o art. 406 da Lei nº 10.406/2002 – Código Civil.</a:t>
            </a:r>
            <a:endParaRPr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err="1"/>
              <a:t>Resolução</a:t>
            </a:r>
            <a:r>
              <a:rPr dirty="0"/>
              <a:t> </a:t>
            </a:r>
            <a:r>
              <a:rPr dirty="0" err="1"/>
              <a:t>CMN</a:t>
            </a:r>
            <a:r>
              <a:rPr dirty="0"/>
              <a:t> nº 5.171/2024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t-BR" sz="2000" dirty="0"/>
              <a:t>A Resolução CMN nº 5.171/2024 estabelece a metodologia de cálculo da "Taxa Legal", que é aplicada quando não há taxa de juros previamente acordada ou estipulada por lei específica. Essa taxa é calculada mensalmente com base na </a:t>
            </a:r>
            <a:r>
              <a:rPr lang="pt-BR" sz="2000" b="1" dirty="0">
                <a:solidFill>
                  <a:schemeClr val="accent5">
                    <a:lumMod val="75000"/>
                  </a:schemeClr>
                </a:solidFill>
              </a:rPr>
              <a:t>diferença</a:t>
            </a:r>
            <a:r>
              <a:rPr lang="pt-BR" sz="2000" dirty="0"/>
              <a:t> entre a taxa Selic acumulada e a variação do IPCA-15 do mês anterior, sendo que, se o resultado for negativo, a taxa é considerada zero para o período de referência</a:t>
            </a:r>
            <a:r>
              <a:rPr sz="2000" dirty="0"/>
              <a:t>.</a:t>
            </a:r>
            <a:endParaRPr lang="pt-BR" sz="2000" dirty="0"/>
          </a:p>
          <a:p>
            <a:endParaRPr lang="pt-BR" sz="2000" dirty="0"/>
          </a:p>
          <a:p>
            <a:r>
              <a:rPr lang="pt-BR" sz="2000" dirty="0"/>
              <a:t>Para facilitar o cálculo da Taxa Legal, o Banco Central do Brasil disponibiliza a "Calculadora do Cidadão", uma ferramenta online que permite corrigir valores com base na Taxa Legal. Essa calculadora aplica a metodologia definida na Resolução CMN nº 5.171/2024.</a:t>
            </a:r>
          </a:p>
          <a:p>
            <a:r>
              <a:rPr lang="pt-BR" sz="2000" dirty="0"/>
              <a:t>https://www.bcb.gov.br/estabilidadefinanceira/exibenormativo?numero=5171&amp;tipo=Resolu%C3%A7%C3%A3o%20CMN&amp;utm=</a:t>
            </a:r>
            <a:endParaRPr sz="2000" dirty="0"/>
          </a:p>
        </p:txBody>
      </p:sp>
    </p:spTree>
    <p:extLst>
      <p:ext uri="{BB962C8B-B14F-4D97-AF65-F5344CB8AC3E}">
        <p14:creationId xmlns:p14="http://schemas.microsoft.com/office/powerpoint/2010/main" val="24002585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dirty="0" err="1"/>
              <a:t>Metodologia</a:t>
            </a:r>
            <a:r>
              <a:rPr dirty="0"/>
              <a:t> de </a:t>
            </a:r>
            <a:r>
              <a:rPr dirty="0" err="1"/>
              <a:t>Cálculo</a:t>
            </a:r>
            <a:br>
              <a:rPr lang="pt-BR" dirty="0"/>
            </a:br>
            <a:r>
              <a:rPr dirty="0"/>
              <a:t> da Taxa Legal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/>
              <a:t>• </a:t>
            </a:r>
            <a:r>
              <a:rPr lang="pt-BR" dirty="0"/>
              <a:t>Atualização monetária: IPCA acumulado.</a:t>
            </a:r>
          </a:p>
          <a:p>
            <a:r>
              <a:rPr lang="pt-BR" dirty="0"/>
              <a:t>• Juros moratórios: Selic líquida </a:t>
            </a:r>
            <a:r>
              <a:rPr lang="pt-BR" sz="1400" dirty="0"/>
              <a:t>(Selic menos IPCA/IBGE)</a:t>
            </a:r>
            <a:r>
              <a:rPr lang="pt-BR" dirty="0"/>
              <a:t>.</a:t>
            </a:r>
          </a:p>
          <a:p>
            <a:r>
              <a:rPr lang="pt-BR" dirty="0"/>
              <a:t>• Exemplos práticos para ilustração.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FFF4E4-798B-5AED-596F-26E519CADE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4DED33E-CAD6-3F10-B0A2-A4FE473531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6FEE88CD-5AEA-7058-2EA6-9797D835C6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064" y="1559753"/>
            <a:ext cx="8156448" cy="4885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8930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771650"/>
            <a:ext cx="6343672" cy="709865"/>
          </a:xfrm>
        </p:spPr>
        <p:txBody>
          <a:bodyPr>
            <a:normAutofit/>
          </a:bodyPr>
          <a:lstStyle/>
          <a:p>
            <a:pPr algn="ctr"/>
            <a:r>
              <a:rPr lang="pt-BR" sz="2400" dirty="0"/>
              <a:t>Mês com a </a:t>
            </a:r>
            <a:r>
              <a:rPr sz="2400" dirty="0"/>
              <a:t>Taxa Legal</a:t>
            </a:r>
            <a:r>
              <a:rPr lang="pt-BR" sz="2400" dirty="0"/>
              <a:t> Negativa</a:t>
            </a:r>
            <a:endParaRPr sz="2400" dirty="0"/>
          </a:p>
        </p:txBody>
      </p:sp>
      <p:pic>
        <p:nvPicPr>
          <p:cNvPr id="7" name="Imagem 6" descr="Interface gráfica do usuário, Texto, Aplicativo&#10;&#10;O conteúdo gerado por IA pode estar incorreto.">
            <a:extLst>
              <a:ext uri="{FF2B5EF4-FFF2-40B4-BE49-F238E27FC236}">
                <a16:creationId xmlns:a16="http://schemas.microsoft.com/office/drawing/2014/main" id="{CE494C24-AA05-F004-236F-6550E419AB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7380" y="1481515"/>
            <a:ext cx="4499532" cy="4976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4464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B6B7BC0-CE8D-7E18-15A5-43C9624BD3FE}"/>
              </a:ext>
            </a:extLst>
          </p:cNvPr>
          <p:cNvSpPr txBox="1">
            <a:spLocks/>
          </p:cNvSpPr>
          <p:nvPr/>
        </p:nvSpPr>
        <p:spPr bwMode="gray">
          <a:xfrm>
            <a:off x="1104900" y="55880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0" i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dirty="0"/>
              <a:t>Taxa Legal – Lei nº 14.905/2024 e Resolução CMN nº 5.171/2024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6F838EAD-BD41-9954-75D6-4E4E6DC70CEE}"/>
              </a:ext>
            </a:extLst>
          </p:cNvPr>
          <p:cNvSpPr txBox="1">
            <a:spLocks/>
          </p:cNvSpPr>
          <p:nvPr/>
        </p:nvSpPr>
        <p:spPr>
          <a:xfrm>
            <a:off x="1289050" y="3076576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indent="0" algn="ctr"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indent="0" algn="ctr">
              <a:spcBef>
                <a:spcPct val="20000"/>
              </a:spcBef>
              <a:buFont typeface="Arial"/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indent="0" algn="ctr">
              <a:spcBef>
                <a:spcPct val="20000"/>
              </a:spcBef>
              <a:buFont typeface="Arial"/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indent="0" algn="ctr">
              <a:spcBef>
                <a:spcPct val="2000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indent="0" algn="ctr">
              <a:spcBef>
                <a:spcPct val="2000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indent="0" algn="ctr">
              <a:spcBef>
                <a:spcPct val="2000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indent="0" algn="ctr">
              <a:spcBef>
                <a:spcPct val="2000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indent="0" algn="ctr">
              <a:spcBef>
                <a:spcPct val="2000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indent="0" algn="ctr">
              <a:spcBef>
                <a:spcPct val="2000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Aspectos legais, normativos e aplicação prática nos cálculos periciais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294491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630936"/>
            <a:ext cx="6343672" cy="1006027"/>
          </a:xfrm>
        </p:spPr>
        <p:txBody>
          <a:bodyPr/>
          <a:lstStyle/>
          <a:p>
            <a:r>
              <a:rPr lang="pt-BR" dirty="0"/>
              <a:t>Exemplo </a:t>
            </a:r>
            <a:br>
              <a:rPr lang="pt-BR" dirty="0"/>
            </a:br>
            <a:r>
              <a:rPr lang="pt-BR" dirty="0"/>
              <a:t>Prático 1</a:t>
            </a:r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7756A5E8-87A1-4A84-0764-BF46A9B0BD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DAFD5A21-CD2F-C18C-DC9F-9BC10031C2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4835" y="1454309"/>
            <a:ext cx="4639322" cy="4991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4983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070" y="750873"/>
            <a:ext cx="6343672" cy="709865"/>
          </a:xfrm>
        </p:spPr>
        <p:txBody>
          <a:bodyPr/>
          <a:lstStyle/>
          <a:p>
            <a:r>
              <a:rPr sz="2000" dirty="0" err="1"/>
              <a:t>Exemplo</a:t>
            </a:r>
            <a:r>
              <a:rPr sz="2000" dirty="0"/>
              <a:t> </a:t>
            </a:r>
            <a:br>
              <a:rPr lang="pt-BR" sz="2000" dirty="0"/>
            </a:br>
            <a:r>
              <a:rPr sz="2000" dirty="0" err="1"/>
              <a:t>Prático</a:t>
            </a:r>
            <a:r>
              <a:rPr sz="2000" dirty="0"/>
              <a:t> </a:t>
            </a:r>
            <a:r>
              <a:rPr lang="pt-BR" sz="2000" dirty="0"/>
              <a:t>1</a:t>
            </a:r>
            <a:endParaRPr sz="2000" dirty="0"/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AD1D2D6E-5C5B-10A2-C59D-0EF51888C5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64903" y="2687419"/>
            <a:ext cx="5144218" cy="3134162"/>
          </a:xfrm>
        </p:spPr>
      </p:pic>
    </p:spTree>
    <p:extLst>
      <p:ext uri="{BB962C8B-B14F-4D97-AF65-F5344CB8AC3E}">
        <p14:creationId xmlns:p14="http://schemas.microsoft.com/office/powerpoint/2010/main" val="1973266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Exemplo Prático 2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79B91C06-7A20-3FA1-077C-7927A04495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553" y="2011679"/>
            <a:ext cx="8171959" cy="1958803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48397076-80ED-151D-9A2D-03E11C0938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339" y="4222321"/>
            <a:ext cx="8037322" cy="17085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758242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Ilustração dos Percentuais</a:t>
            </a:r>
            <a:endParaRPr dirty="0"/>
          </a:p>
        </p:txBody>
      </p:sp>
      <p:pic>
        <p:nvPicPr>
          <p:cNvPr id="11" name="Espaço Reservado para Conteúdo 10">
            <a:extLst>
              <a:ext uri="{FF2B5EF4-FFF2-40B4-BE49-F238E27FC236}">
                <a16:creationId xmlns:a16="http://schemas.microsoft.com/office/drawing/2014/main" id="{991E82AA-1F15-453C-85DE-538B8D0AA4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85261" y="2453356"/>
            <a:ext cx="3086739" cy="2612928"/>
          </a:xfrm>
          <a:prstGeom prst="rect">
            <a:avLst/>
          </a:prstGeom>
        </p:spPr>
      </p:pic>
      <p:graphicFrame>
        <p:nvGraphicFramePr>
          <p:cNvPr id="12" name="Tabela 11">
            <a:extLst>
              <a:ext uri="{FF2B5EF4-FFF2-40B4-BE49-F238E27FC236}">
                <a16:creationId xmlns:a16="http://schemas.microsoft.com/office/drawing/2014/main" id="{5728E4B1-564A-6E51-F2FD-F7653334E9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8226392"/>
              </p:ext>
            </p:extLst>
          </p:nvPr>
        </p:nvGraphicFramePr>
        <p:xfrm>
          <a:off x="3558222" y="4524438"/>
          <a:ext cx="4889500" cy="1819275"/>
        </p:xfrm>
        <a:graphic>
          <a:graphicData uri="http://schemas.openxmlformats.org/drawingml/2006/table">
            <a:tbl>
              <a:tblPr/>
              <a:tblGrid>
                <a:gridCol w="865090">
                  <a:extLst>
                    <a:ext uri="{9D8B030D-6E8A-4147-A177-3AD203B41FA5}">
                      <a16:colId xmlns:a16="http://schemas.microsoft.com/office/drawing/2014/main" val="3970127544"/>
                    </a:ext>
                  </a:extLst>
                </a:gridCol>
                <a:gridCol w="950648">
                  <a:extLst>
                    <a:ext uri="{9D8B030D-6E8A-4147-A177-3AD203B41FA5}">
                      <a16:colId xmlns:a16="http://schemas.microsoft.com/office/drawing/2014/main" val="1742658282"/>
                    </a:ext>
                  </a:extLst>
                </a:gridCol>
                <a:gridCol w="963323">
                  <a:extLst>
                    <a:ext uri="{9D8B030D-6E8A-4147-A177-3AD203B41FA5}">
                      <a16:colId xmlns:a16="http://schemas.microsoft.com/office/drawing/2014/main" val="3956352285"/>
                    </a:ext>
                  </a:extLst>
                </a:gridCol>
                <a:gridCol w="1169297">
                  <a:extLst>
                    <a:ext uri="{9D8B030D-6E8A-4147-A177-3AD203B41FA5}">
                      <a16:colId xmlns:a16="http://schemas.microsoft.com/office/drawing/2014/main" val="3119110957"/>
                    </a:ext>
                  </a:extLst>
                </a:gridCol>
                <a:gridCol w="941142">
                  <a:extLst>
                    <a:ext uri="{9D8B030D-6E8A-4147-A177-3AD203B41FA5}">
                      <a16:colId xmlns:a16="http://schemas.microsoft.com/office/drawing/2014/main" val="3558000051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Rateio Proporcional das Verbas Homologadas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048381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0" i="0" u="none" strike="noStrike">
                          <a:effectLst/>
                          <a:latin typeface="Arial" panose="020B0604020202020204" pitchFamily="34" charset="0"/>
                        </a:rPr>
                        <a:t>Indenização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effectLst/>
                          <a:latin typeface="Arial" panose="020B0604020202020204" pitchFamily="34" charset="0"/>
                        </a:rPr>
                        <a:t>Cr$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>
                          <a:effectLst/>
                          <a:latin typeface="Arial" panose="020B0604020202020204" pitchFamily="34" charset="0"/>
                        </a:rPr>
                        <a:t>               88.676.883,92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effectLst/>
                          <a:latin typeface="Times New Roman" panose="02020603050405020304" pitchFamily="18" charset="0"/>
                        </a:rPr>
                        <a:t>60,25%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1152397"/>
                  </a:ext>
                </a:extLst>
              </a:tr>
              <a:tr h="200025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t-BR" sz="900" b="0" i="0" u="none" strike="noStrike">
                          <a:effectLst/>
                          <a:latin typeface="Arial" panose="020B0604020202020204" pitchFamily="34" charset="0"/>
                        </a:rPr>
                        <a:t>Juros Compensatórios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effectLst/>
                          <a:latin typeface="Arial" panose="020B0604020202020204" pitchFamily="34" charset="0"/>
                        </a:rPr>
                        <a:t>Cr$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>
                          <a:effectLst/>
                          <a:latin typeface="Arial" panose="020B0604020202020204" pitchFamily="34" charset="0"/>
                        </a:rPr>
                        <a:t>               50.930.090,33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effectLst/>
                          <a:latin typeface="Times New Roman" panose="02020603050405020304" pitchFamily="18" charset="0"/>
                        </a:rPr>
                        <a:t>34,60%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2544106"/>
                  </a:ext>
                </a:extLst>
              </a:tr>
              <a:tr h="200025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t-BR" sz="900" b="0" i="0" u="none" strike="noStrike">
                          <a:effectLst/>
                          <a:latin typeface="Arial" panose="020B0604020202020204" pitchFamily="34" charset="0"/>
                        </a:rPr>
                        <a:t>Juros Moratorios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effectLst/>
                          <a:latin typeface="Arial" panose="020B0604020202020204" pitchFamily="34" charset="0"/>
                        </a:rPr>
                        <a:t>Cr$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>
                          <a:effectLst/>
                          <a:latin typeface="Arial" panose="020B0604020202020204" pitchFamily="34" charset="0"/>
                        </a:rPr>
                        <a:t>                    472.943,38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effectLst/>
                          <a:latin typeface="Times New Roman" panose="02020603050405020304" pitchFamily="18" charset="0"/>
                        </a:rPr>
                        <a:t>0,32%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901880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0" i="0" u="none" strike="noStrike">
                          <a:effectLst/>
                          <a:latin typeface="Arial" panose="020B0604020202020204" pitchFamily="34" charset="0"/>
                        </a:rPr>
                        <a:t>Honorários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effectLst/>
                          <a:latin typeface="Arial" panose="020B0604020202020204" pitchFamily="34" charset="0"/>
                        </a:rPr>
                        <a:t>Cr$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>
                          <a:effectLst/>
                          <a:latin typeface="Arial" panose="020B0604020202020204" pitchFamily="34" charset="0"/>
                        </a:rPr>
                        <a:t>                 7.003.995,88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effectLst/>
                          <a:latin typeface="Times New Roman" panose="02020603050405020304" pitchFamily="18" charset="0"/>
                        </a:rPr>
                        <a:t>4,76%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314684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0" i="0" u="none" strike="noStrike">
                          <a:effectLst/>
                          <a:latin typeface="Arial" panose="020B0604020202020204" pitchFamily="34" charset="0"/>
                        </a:rPr>
                        <a:t>Custas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effectLst/>
                          <a:latin typeface="Arial" panose="020B0604020202020204" pitchFamily="34" charset="0"/>
                        </a:rPr>
                        <a:t>Cr$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>
                          <a:effectLst/>
                          <a:latin typeface="Arial" panose="020B0604020202020204" pitchFamily="34" charset="0"/>
                        </a:rPr>
                        <a:t>                    105.265,70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effectLst/>
                          <a:latin typeface="Times New Roman" panose="02020603050405020304" pitchFamily="18" charset="0"/>
                        </a:rPr>
                        <a:t>0,07%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6688520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1" i="1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1" i="1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Cr$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1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147.189.179,21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1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14834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AD128F-B51B-861E-59B9-76D79A9E5C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F9D9D084-8754-2578-C9F2-30F3BB8DE5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2783" y="63500"/>
            <a:ext cx="6140181" cy="6666483"/>
          </a:xfrm>
        </p:spPr>
      </p:pic>
    </p:spTree>
    <p:extLst>
      <p:ext uri="{BB962C8B-B14F-4D97-AF65-F5344CB8AC3E}">
        <p14:creationId xmlns:p14="http://schemas.microsoft.com/office/powerpoint/2010/main" val="14801268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Conclusão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A Lei nº 14.905/2024 e a Resolução nº 5.171/2024 modernizam as relações econômicas.</a:t>
            </a:r>
          </a:p>
          <a:p>
            <a:r>
              <a:rPr lang="pt-BR" dirty="0"/>
              <a:t>Separação entre inflação e juros fortalece a justiça econômica.</a:t>
            </a:r>
          </a:p>
          <a:p>
            <a:r>
              <a:rPr lang="pt-BR" dirty="0"/>
              <a:t>Importância de sua aplicação correta para segurança jurídica.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Contato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spcAft>
                <a:spcPts val="0"/>
              </a:spcAft>
              <a:tabLst>
                <a:tab pos="2806065" algn="ctr"/>
                <a:tab pos="5612130" algn="r"/>
                <a:tab pos="5612130" algn="r"/>
              </a:tabLst>
            </a:pPr>
            <a:r>
              <a:rPr lang="pt-BR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Antônio Roberto Fernandes</a:t>
            </a:r>
            <a:endParaRPr lang="en-US" dirty="0">
              <a:solidFill>
                <a:schemeClr val="tx2">
                  <a:lumMod val="75000"/>
                </a:schemeClr>
              </a:solidFill>
              <a:latin typeface="Wingdings" panose="05000000000000000000" pitchFamily="2" charset="2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2806065" algn="ctr"/>
                <a:tab pos="5612130" algn="r"/>
                <a:tab pos="5612130" algn="r"/>
              </a:tabLst>
            </a:pPr>
            <a:endParaRPr lang="en-US" dirty="0">
              <a:latin typeface="Wingdings" panose="05000000000000000000" pitchFamily="2" charset="2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2806065" algn="ctr"/>
                <a:tab pos="5612130" algn="r"/>
                <a:tab pos="5612130" algn="r"/>
              </a:tabLst>
            </a:pPr>
            <a:endParaRPr lang="en-US" dirty="0">
              <a:latin typeface="Wingdings" panose="05000000000000000000" pitchFamily="2" charset="2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2806065" algn="ctr"/>
                <a:tab pos="5612130" algn="r"/>
                <a:tab pos="5612130" algn="r"/>
              </a:tabLst>
            </a:pPr>
            <a:r>
              <a:rPr lang="en-US" dirty="0">
                <a:latin typeface="Wingdings" panose="05000000000000000000" pitchFamily="2" charset="2"/>
                <a:ea typeface="Times New Roman" panose="02020603050405020304" pitchFamily="18" charset="0"/>
              </a:rPr>
              <a:t>(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(19) </a:t>
            </a:r>
            <a:r>
              <a:rPr lang="fr-FR" sz="2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9.9168-6762      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>
              <a:spcAft>
                <a:spcPts val="0"/>
              </a:spcAft>
              <a:tabLst>
                <a:tab pos="2806065" algn="ctr"/>
                <a:tab pos="5612130" algn="r"/>
                <a:tab pos="5612130" algn="r"/>
              </a:tabLst>
            </a:pPr>
            <a:r>
              <a:rPr lang="en-US" sz="2400" dirty="0">
                <a:latin typeface="Wingdings" panose="05000000000000000000" pitchFamily="2" charset="2"/>
                <a:ea typeface="Times New Roman" panose="02020603050405020304" pitchFamily="18" charset="0"/>
              </a:rPr>
              <a:t>*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economistaarf@gmail.com</a:t>
            </a:r>
          </a:p>
          <a:p>
            <a:pPr>
              <a:spcAft>
                <a:spcPts val="0"/>
              </a:spcAft>
              <a:tabLst>
                <a:tab pos="2806065" algn="ctr"/>
                <a:tab pos="5612130" algn="r"/>
                <a:tab pos="5612130" algn="r"/>
              </a:tabLst>
            </a:pPr>
            <a:endParaRPr lang="fr-FR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2806065" algn="ctr"/>
                <a:tab pos="5612130" algn="r"/>
                <a:tab pos="5612130" algn="r"/>
              </a:tabLst>
            </a:pP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Rua Sampainho, 441 - Cambuí</a:t>
            </a:r>
          </a:p>
          <a:p>
            <a:pPr>
              <a:spcAft>
                <a:spcPts val="0"/>
              </a:spcAft>
              <a:tabLst>
                <a:tab pos="2806065" algn="ctr"/>
                <a:tab pos="5612130" algn="r"/>
                <a:tab pos="5612130" algn="r"/>
              </a:tabLst>
            </a:pPr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Campinas-SP CEP 13025-300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</a:t>
            </a:r>
            <a:r>
              <a:rPr lang="fr-FR" sz="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 </a:t>
            </a:r>
            <a:endParaRPr lang="pt-BR" sz="5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2806065" algn="ctr"/>
                <a:tab pos="5612130" algn="r"/>
              </a:tabLst>
            </a:pPr>
            <a:r>
              <a:rPr lang="en-US" sz="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5E90D699-07D6-4F4A-B51C-9747743D38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2873" y="3164436"/>
            <a:ext cx="529127" cy="529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7738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AA9195D8-096F-4C76-8798-21F51BF8A3F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br>
              <a:rPr lang="pt-BR" sz="1600" dirty="0">
                <a:latin typeface="Century Gothic" panose="020B0502020202020204" pitchFamily="34" charset="0"/>
                <a:ea typeface="Times New Roman" panose="02020603050405020304" pitchFamily="18" charset="0"/>
              </a:rPr>
            </a:br>
            <a:br>
              <a:rPr lang="pt-BR" sz="1600" dirty="0">
                <a:latin typeface="Century Gothic" panose="020B0502020202020204" pitchFamily="34" charset="0"/>
                <a:ea typeface="Times New Roman" panose="02020603050405020304" pitchFamily="18" charset="0"/>
              </a:rPr>
            </a:br>
            <a:br>
              <a:rPr lang="pt-BR" sz="1600" dirty="0">
                <a:latin typeface="Century Gothic" panose="020B0502020202020204" pitchFamily="34" charset="0"/>
                <a:ea typeface="Times New Roman" panose="02020603050405020304" pitchFamily="18" charset="0"/>
              </a:rPr>
            </a:br>
            <a:br>
              <a:rPr lang="pt-BR" sz="1600" dirty="0">
                <a:latin typeface="Century Gothic" panose="020B0502020202020204" pitchFamily="34" charset="0"/>
                <a:ea typeface="Times New Roman" panose="02020603050405020304" pitchFamily="18" charset="0"/>
              </a:rPr>
            </a:br>
            <a:r>
              <a:rPr lang="pt-BR" sz="1400" dirty="0">
                <a:latin typeface="Century Gothic" panose="020B0502020202020204" pitchFamily="34" charset="0"/>
                <a:ea typeface="Times New Roman" panose="02020603050405020304" pitchFamily="18" charset="0"/>
              </a:rPr>
              <a:t>Antônio Roberto Fernandes, Economista, Delegado Regional do Conselho Regional de Economia em Campinas, Corecon/SP. Especializou-se através de vários cursos na Advocacia-Geral da União, atuando desde 1995 como Assistente Técnico das partes e Perito Judicial em contendas nas 3 esferas forenses. Participa do Plantão do Sindicato dos Economistas respondendo dúvidas juntamente com os colegas economistas Pedro Afonso e o José Marcos e da Comissão de Perícia do Corecon-SP e de uma das Subcomissões de Perícias do Cofecon.</a:t>
            </a:r>
            <a:br>
              <a:rPr lang="pt-BR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2456672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Taxa Selic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4382" y="2489200"/>
            <a:ext cx="7310354" cy="3530600"/>
          </a:xfrm>
        </p:spPr>
        <p:txBody>
          <a:bodyPr>
            <a:normAutofit fontScale="92500" lnSpcReduction="20000"/>
          </a:bodyPr>
          <a:lstStyle/>
          <a:p>
            <a:r>
              <a:rPr lang="pt-BR" sz="2000" b="1" dirty="0"/>
              <a:t>1983</a:t>
            </a:r>
            <a:r>
              <a:rPr lang="pt-BR" sz="2000" dirty="0"/>
              <a:t>: Criação do Sistema Selic, inicialmente voltado à liquidação de operações com </a:t>
            </a:r>
            <a:r>
              <a:rPr lang="pt-BR" sz="2000" dirty="0">
                <a:solidFill>
                  <a:srgbClr val="0070C0"/>
                </a:solidFill>
              </a:rPr>
              <a:t>títulos públicos</a:t>
            </a:r>
            <a:r>
              <a:rPr lang="pt-BR" sz="2000" dirty="0"/>
              <a:t>.</a:t>
            </a:r>
          </a:p>
          <a:p>
            <a:endParaRPr lang="pt-BR" sz="2000" dirty="0"/>
          </a:p>
          <a:p>
            <a:r>
              <a:rPr lang="pt-BR" sz="2000" b="1" dirty="0"/>
              <a:t>1991</a:t>
            </a:r>
            <a:r>
              <a:rPr lang="pt-BR" sz="2000" dirty="0"/>
              <a:t>: A Selic passou a ser utilizada como referência oficial para atualização monetária e cálculo de juros moratórios, com base na Lei nº 8.177 </a:t>
            </a:r>
            <a:r>
              <a:rPr lang="pt-BR" sz="1600" dirty="0"/>
              <a:t>(Institucionalização pelo </a:t>
            </a:r>
            <a:r>
              <a:rPr lang="pt-BR" sz="1600" b="1" dirty="0"/>
              <a:t>artigo 39)</a:t>
            </a:r>
            <a:r>
              <a:rPr lang="pt-BR" sz="1600" dirty="0"/>
              <a:t>.</a:t>
            </a:r>
          </a:p>
          <a:p>
            <a:endParaRPr lang="pt-BR" sz="2000" dirty="0"/>
          </a:p>
          <a:p>
            <a:r>
              <a:rPr lang="pt-BR" sz="2000" dirty="0"/>
              <a:t>Contexto: Reorganização econômica e combate à hiperinflação. Introdução da Selic como referência no mercado financeiro e na política monetária. É divulgada pelo Bacen no 1º dia útil de cada mês.</a:t>
            </a:r>
          </a:p>
          <a:p>
            <a:endParaRPr sz="2000" dirty="0"/>
          </a:p>
        </p:txBody>
      </p:sp>
    </p:spTree>
    <p:extLst>
      <p:ext uri="{BB962C8B-B14F-4D97-AF65-F5344CB8AC3E}">
        <p14:creationId xmlns:p14="http://schemas.microsoft.com/office/powerpoint/2010/main" val="39870630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ACECC1-B95B-7FA7-A007-F57CDAA000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4117144-53C4-7168-1B08-76833CFB7D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063CBA1A-7D2D-F414-F597-B57F243515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3329" y="1636963"/>
            <a:ext cx="4518896" cy="4072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1349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Lei nº 14.905/2024</a:t>
            </a:r>
          </a:p>
        </p:txBody>
      </p:sp>
      <p:pic>
        <p:nvPicPr>
          <p:cNvPr id="7" name="Espaço Reservado para Conteúdo 6">
            <a:extLst>
              <a:ext uri="{FF2B5EF4-FFF2-40B4-BE49-F238E27FC236}">
                <a16:creationId xmlns:a16="http://schemas.microsoft.com/office/drawing/2014/main" id="{8ED17749-2CBD-4EFC-A2B2-2343FA5A12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90836" y="2564720"/>
            <a:ext cx="1911414" cy="1919947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F7B38D64-ABEF-4EFC-BF45-2F34C083DCD8}"/>
              </a:ext>
            </a:extLst>
          </p:cNvPr>
          <p:cNvSpPr txBox="1">
            <a:spLocks/>
          </p:cNvSpPr>
          <p:nvPr/>
        </p:nvSpPr>
        <p:spPr>
          <a:xfrm>
            <a:off x="322729" y="499661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/>
              <a:t>Altera a Lei nº 10.406/2002 (Código Civil), para dispor sobre atualização monetária e juros.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Lei nº 14.905/2024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4382" y="2489200"/>
            <a:ext cx="6642842" cy="3530600"/>
          </a:xfrm>
        </p:spPr>
        <p:txBody>
          <a:bodyPr/>
          <a:lstStyle/>
          <a:p>
            <a:r>
              <a:rPr lang="pt-BR" dirty="0"/>
              <a:t>Atualizações nos artigos 389 e 406 do Código Civil.</a:t>
            </a:r>
          </a:p>
          <a:p>
            <a:r>
              <a:rPr lang="pt-BR" b="1" dirty="0">
                <a:solidFill>
                  <a:schemeClr val="accent5"/>
                </a:solidFill>
              </a:rPr>
              <a:t>Separação</a:t>
            </a:r>
            <a:r>
              <a:rPr lang="pt-BR" dirty="0"/>
              <a:t> entre correção monetária e juros de mora.</a:t>
            </a:r>
          </a:p>
          <a:p>
            <a:r>
              <a:rPr lang="pt-BR" dirty="0"/>
              <a:t>Aplicação: Contratos e obrigações pecuniárias.</a:t>
            </a:r>
          </a:p>
        </p:txBody>
      </p:sp>
    </p:spTree>
    <p:extLst>
      <p:ext uri="{BB962C8B-B14F-4D97-AF65-F5344CB8AC3E}">
        <p14:creationId xmlns:p14="http://schemas.microsoft.com/office/powerpoint/2010/main" val="28822845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4000" dirty="0"/>
              <a:t>Artigo 389: Atualização Monetária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76856"/>
            <a:ext cx="8229600" cy="3849307"/>
          </a:xfrm>
        </p:spPr>
        <p:txBody>
          <a:bodyPr>
            <a:normAutofit fontScale="92500" lnSpcReduction="10000"/>
          </a:bodyPr>
          <a:lstStyle/>
          <a:p>
            <a:endParaRPr lang="pt-BR" sz="1000" dirty="0"/>
          </a:p>
          <a:p>
            <a:r>
              <a:rPr lang="pt-BR" sz="2200" dirty="0"/>
              <a:t>Como era o texto anterior do ordenamento:</a:t>
            </a:r>
          </a:p>
          <a:p>
            <a:r>
              <a:rPr lang="pt-BR" sz="2200" dirty="0"/>
              <a:t>Art. 389. Não cumprida a obrigação, responde o devedor por perdas e danos, mais juros e atualização monetária </a:t>
            </a:r>
            <a:r>
              <a:rPr lang="pt-BR" sz="2200" b="1" dirty="0">
                <a:solidFill>
                  <a:schemeClr val="accent5"/>
                </a:solidFill>
              </a:rPr>
              <a:t>segundo índices oficiais regularmente estabelecidos</a:t>
            </a:r>
            <a:r>
              <a:rPr lang="pt-BR" sz="2200" dirty="0"/>
              <a:t>, e honorários de advogado.</a:t>
            </a:r>
          </a:p>
          <a:p>
            <a:endParaRPr lang="pt-BR" sz="2200" dirty="0"/>
          </a:p>
          <a:p>
            <a:r>
              <a:rPr lang="pt-BR" sz="2200" dirty="0"/>
              <a:t>Como ficou o texto aprovado.</a:t>
            </a:r>
          </a:p>
          <a:p>
            <a:endParaRPr lang="pt-BR" sz="900" dirty="0"/>
          </a:p>
          <a:p>
            <a:r>
              <a:rPr lang="pt-BR" sz="2200" dirty="0"/>
              <a:t>Art. 389. Não cumprida a obrigação, responde o devedor por perdas e danos, mais juros, atualização monetária e honorários de advogado.</a:t>
            </a:r>
          </a:p>
        </p:txBody>
      </p:sp>
    </p:spTree>
    <p:extLst>
      <p:ext uri="{BB962C8B-B14F-4D97-AF65-F5344CB8AC3E}">
        <p14:creationId xmlns:p14="http://schemas.microsoft.com/office/powerpoint/2010/main" val="23561459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4000" dirty="0"/>
              <a:t>Artigo 389: Atualização Monetária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150" y="2571750"/>
            <a:ext cx="7131050" cy="3141663"/>
          </a:xfrm>
        </p:spPr>
        <p:txBody>
          <a:bodyPr>
            <a:normAutofit fontScale="85000" lnSpcReduction="20000"/>
          </a:bodyPr>
          <a:lstStyle/>
          <a:p>
            <a:r>
              <a:rPr lang="pt-BR" sz="2800" dirty="0"/>
              <a:t>Baseada no IPCA acumulado no período.</a:t>
            </a:r>
          </a:p>
          <a:p>
            <a:r>
              <a:rPr lang="pt-BR" sz="2800" dirty="0"/>
              <a:t>Finalidade: Repor perdas inflacionárias.</a:t>
            </a:r>
          </a:p>
          <a:p>
            <a:r>
              <a:rPr lang="pt-BR" sz="2800" dirty="0"/>
              <a:t>Aplicação: Débitos judiciais e contratos sem cláusula específica.</a:t>
            </a:r>
          </a:p>
          <a:p>
            <a:endParaRPr lang="pt-BR" sz="2000" dirty="0"/>
          </a:p>
          <a:p>
            <a:r>
              <a:rPr lang="pt-BR" sz="2200" b="1" dirty="0"/>
              <a:t>Em suma: </a:t>
            </a:r>
            <a:r>
              <a:rPr lang="pt-BR" sz="2200" dirty="0"/>
              <a:t>Quando não houver previsão contratual ou legal específica, o Índice de Preços ao Consumidor Amplo (IPCA)/IBGE é o índice a ser utilizado para corrigir monetariamente os valores dos haveres.</a:t>
            </a:r>
          </a:p>
          <a:p>
            <a:endParaRPr lang="pt-BR" sz="10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Íon - Sala da Diretoria">
  <a:themeElements>
    <a:clrScheme name="Íon - Sala da Diretoria">
      <a:dk1>
        <a:sysClr val="windowText" lastClr="000000"/>
      </a:dk1>
      <a:lt1>
        <a:sysClr val="window" lastClr="DDEBF7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Íon - Sala da Diretoria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Íon - Sala da Diretoria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818</TotalTime>
  <Words>1319</Words>
  <Application>Microsoft Office PowerPoint</Application>
  <PresentationFormat>Apresentação na tela (4:3)</PresentationFormat>
  <Paragraphs>149</Paragraphs>
  <Slides>26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26</vt:i4>
      </vt:variant>
    </vt:vector>
  </HeadingPairs>
  <TitlesOfParts>
    <vt:vector size="32" baseType="lpstr">
      <vt:lpstr>Arial</vt:lpstr>
      <vt:lpstr>Century Gothic</vt:lpstr>
      <vt:lpstr>Times New Roman</vt:lpstr>
      <vt:lpstr>Wingdings</vt:lpstr>
      <vt:lpstr>Wingdings 3</vt:lpstr>
      <vt:lpstr>Íon - Sala da Diretoria</vt:lpstr>
      <vt:lpstr>Taxa Legal Da origem à prática</vt:lpstr>
      <vt:lpstr>Apresentação do PowerPoint</vt:lpstr>
      <vt:lpstr>    Antônio Roberto Fernandes, Economista, Delegado Regional do Conselho Regional de Economia em Campinas, Corecon/SP. Especializou-se através de vários cursos na Advocacia-Geral da União, atuando desde 1995 como Assistente Técnico das partes e Perito Judicial em contendas nas 3 esferas forenses. Participa do Plantão do Sindicato dos Economistas respondendo dúvidas juntamente com os colegas economistas Pedro Afonso e o José Marcos e da Comissão de Perícia do Corecon-SP e de uma das Subcomissões de Perícias do Cofecon. </vt:lpstr>
      <vt:lpstr>Taxa Selic</vt:lpstr>
      <vt:lpstr>Apresentação do PowerPoint</vt:lpstr>
      <vt:lpstr>Lei nº 14.905/2024</vt:lpstr>
      <vt:lpstr>Lei nº 14.905/2024</vt:lpstr>
      <vt:lpstr>Artigo 389: Atualização Monetária</vt:lpstr>
      <vt:lpstr>Artigo 389: Atualização Monetária</vt:lpstr>
      <vt:lpstr>Espécies de Juros – Enfoque Econômico e Jurídico</vt:lpstr>
      <vt:lpstr>Artigo 406: Juros de Mora</vt:lpstr>
      <vt:lpstr>Artigo 406: Juros de Mora</vt:lpstr>
      <vt:lpstr>Resolução CMN nº 5.171/2024 – Parâmetros da Taxa Legal</vt:lpstr>
      <vt:lpstr>Aplicações práticas da Taxa Legal em cálculos periciais</vt:lpstr>
      <vt:lpstr>Resolução CMN nº 5.171/2024</vt:lpstr>
      <vt:lpstr>Resolução CMN nº 5.171/2024</vt:lpstr>
      <vt:lpstr>Metodologia de Cálculo  da Taxa Legal</vt:lpstr>
      <vt:lpstr>Apresentação do PowerPoint</vt:lpstr>
      <vt:lpstr>Mês com a Taxa Legal Negativa</vt:lpstr>
      <vt:lpstr>Exemplo  Prático 1</vt:lpstr>
      <vt:lpstr>Exemplo  Prático 1</vt:lpstr>
      <vt:lpstr>Exemplo Prático 2</vt:lpstr>
      <vt:lpstr>Ilustração dos Percentuais</vt:lpstr>
      <vt:lpstr>Apresentação do PowerPoint</vt:lpstr>
      <vt:lpstr>Conclusão</vt:lpstr>
      <vt:lpstr>Contato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Taxas Legais de Juros e Sua História</dc:title>
  <dc:subject/>
  <dc:creator>Antonio Roberto Fernandes</dc:creator>
  <cp:keywords/>
  <dc:description>generated using python-pptx</dc:description>
  <cp:lastModifiedBy>Antonio Roberto Fernandes</cp:lastModifiedBy>
  <cp:revision>23</cp:revision>
  <dcterms:created xsi:type="dcterms:W3CDTF">2013-01-27T09:14:16Z</dcterms:created>
  <dcterms:modified xsi:type="dcterms:W3CDTF">2025-07-23T20:50:39Z</dcterms:modified>
  <cp:category/>
</cp:coreProperties>
</file>