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9"/>
  </p:notesMasterIdLst>
  <p:sldIdLst>
    <p:sldId id="256" r:id="rId2"/>
    <p:sldId id="266" r:id="rId3"/>
    <p:sldId id="257" r:id="rId4"/>
    <p:sldId id="272" r:id="rId5"/>
    <p:sldId id="273" r:id="rId6"/>
    <p:sldId id="274" r:id="rId7"/>
    <p:sldId id="276" r:id="rId8"/>
    <p:sldId id="259" r:id="rId9"/>
    <p:sldId id="277" r:id="rId10"/>
    <p:sldId id="278" r:id="rId11"/>
    <p:sldId id="281" r:id="rId12"/>
    <p:sldId id="282" r:id="rId13"/>
    <p:sldId id="280" r:id="rId14"/>
    <p:sldId id="283" r:id="rId15"/>
    <p:sldId id="264" r:id="rId16"/>
    <p:sldId id="269" r:id="rId17"/>
    <p:sldId id="271" r:id="rId18"/>
  </p:sldIdLst>
  <p:sldSz cx="14630400" cy="8229600"/>
  <p:notesSz cx="8229600" cy="146304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D8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5" autoAdjust="0"/>
    <p:restoredTop sz="96445" autoAdjust="0"/>
  </p:normalViewPr>
  <p:slideViewPr>
    <p:cSldViewPr snapToGrid="0" snapToObjects="1">
      <p:cViewPr varScale="1">
        <p:scale>
          <a:sx n="59" d="100"/>
          <a:sy n="59" d="100"/>
        </p:scale>
        <p:origin x="702" y="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917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2A46D-CE08-0E2B-9283-014A551BBE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FB72A-1F40-F0E3-8AE7-9A44E27375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2B611D-7674-6EF8-E83B-5AC92C7075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125772-ABFC-0D5C-042A-29F21CD2374A}"/>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019284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28EF3-3CAC-D20E-1713-74E7223E81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0E2556-34E6-BC93-88F7-0D8D1DFD72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68AA4B-B248-677F-B7CC-563F48EE74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D8AC70-721A-ECB2-BB00-6B2C3BD38914}"/>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84924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BEC3B-DDE8-5A58-DDA4-87D6D288BB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0DE34C-F6CF-364B-8CBA-3C2786E175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F8E1F4-49E1-34D4-F774-D2DF20A5C0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6C7493-9FE1-D988-CE6B-9C1352661564}"/>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3071711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7C15A-D85B-931B-A152-F70D846E24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BE61F6-8CE8-5FBA-A521-D9C2F71D81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999DEE-EE02-945F-E4C4-DD5404D0F6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787245-C24B-8287-F447-8B7B370837D7}"/>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675900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C5B12-93A2-A819-271F-DF438695B1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45A88B-1AE1-CBF8-BB80-2880D40064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0F42E4-5B63-0741-7065-75A2F25B77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95C2F2-7186-C8D3-2F5E-7745B8A13C69}"/>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962599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F6544-FF56-EA41-E787-10768F2D66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23AE65-B39B-EF8A-0903-556DAEB2B1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A40BCE-D30D-DEBA-A9BA-7503B68C65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27447B-622F-7102-0485-D643C8C9EE4B}"/>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852690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C301A-0C72-053A-CA93-64C8F30A62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6CC88C-A70F-BF1D-71CE-7D12A252C4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04CAA-2B83-575E-64AB-726E36BBA4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CB9DBB-3BB0-CC0B-8138-164FEDC5C4E9}"/>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4170348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11E8F-7955-45F3-D408-2C447E04A6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CEA7CC-696C-848C-FDA4-ABCE8BE01E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C5681F-90FA-1F50-DA0C-2873DB9B17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C010C1-CA37-47C2-318B-E53C3DDEF2F7}"/>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2474307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8C60D-7609-0FAF-CFC7-4BD552A859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2A210D-9BCC-9B5C-BA71-49B712E115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B40F4F-E2D2-62F2-A578-78E913C9C9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0DB152-7AE6-A24D-B515-F414F925D89B}"/>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2698796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25198-725F-4096-8566-6E283466BC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30CBD7-FF9D-A974-C517-BDCFF9C82F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087CFA-0D61-B512-C3D3-3CA96F5CD5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ED15F4-5404-694E-4707-EED139F9F5B5}"/>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3078577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2CAB7-D904-B4D3-A459-EACEE9BDB3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F75828-2872-A8F8-ACA4-75717D0EA4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31CC54-66B1-07FF-1B98-F1A34556EB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D22705-ABF9-EAF5-8473-E547FDA2D791}"/>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261148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B2412-3202-7E56-9EBD-F9E4F69658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99959C-1665-D1FB-2341-71A576EEE8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66D702-6E86-F5E0-B8ED-7D2E19282E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E30761-13DB-E502-738D-3AD9D9621C6E}"/>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3626449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52042-BC58-235D-E5EF-38FF5BB791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726CCC-B2D2-02C3-432F-DF4AE91426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444C91-E233-D78C-6683-F703DF0441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2C4072-E85D-63CB-3B42-50191221656B}"/>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60241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txBody>
          <a:bodyPr/>
          <a:lstStyle/>
          <a:p>
            <a:endParaRPr lang="pt-BR"/>
          </a:p>
        </p:txBody>
      </p:sp>
      <p:sp>
        <p:nvSpPr>
          <p:cNvPr id="3" name="Shape 1"/>
          <p:cNvSpPr/>
          <p:nvPr/>
        </p:nvSpPr>
        <p:spPr>
          <a:xfrm>
            <a:off x="0" y="0"/>
            <a:ext cx="14630400" cy="8229600"/>
          </a:xfrm>
          <a:prstGeom prst="rect">
            <a:avLst/>
          </a:prstGeom>
          <a:solidFill>
            <a:srgbClr val="FFFFFF"/>
          </a:solidFill>
          <a:ln/>
        </p:spPr>
        <p:txBody>
          <a:bodyPr/>
          <a:lstStyle/>
          <a:p>
            <a:endParaRPr lang="pt-BR"/>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txBody>
          <a:bodyPr/>
          <a:lstStyle/>
          <a:p>
            <a:endParaRPr lang="pt-BR"/>
          </a:p>
        </p:txBody>
      </p:sp>
      <p:sp>
        <p:nvSpPr>
          <p:cNvPr id="3" name="Shape 1"/>
          <p:cNvSpPr/>
          <p:nvPr/>
        </p:nvSpPr>
        <p:spPr>
          <a:xfrm>
            <a:off x="0" y="0"/>
            <a:ext cx="14630400" cy="8229600"/>
          </a:xfrm>
          <a:prstGeom prst="rect">
            <a:avLst/>
          </a:prstGeom>
          <a:solidFill>
            <a:srgbClr val="FFFFFF"/>
          </a:solidFill>
          <a:ln/>
        </p:spPr>
        <p:txBody>
          <a:bodyPr/>
          <a:lstStyle/>
          <a:p>
            <a:endParaRPr lang="pt-BR"/>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txBody>
          <a:bodyPr/>
          <a:lstStyle/>
          <a:p>
            <a:endParaRPr lang="pt-BR"/>
          </a:p>
        </p:txBody>
      </p:sp>
      <p:sp>
        <p:nvSpPr>
          <p:cNvPr id="3" name="Shape 1"/>
          <p:cNvSpPr/>
          <p:nvPr/>
        </p:nvSpPr>
        <p:spPr>
          <a:xfrm>
            <a:off x="0" y="0"/>
            <a:ext cx="14630400" cy="8229600"/>
          </a:xfrm>
          <a:prstGeom prst="rect">
            <a:avLst/>
          </a:prstGeom>
          <a:solidFill>
            <a:srgbClr val="FFFFFF"/>
          </a:solidFill>
          <a:ln/>
        </p:spPr>
        <p:txBody>
          <a:bodyPr/>
          <a:lstStyle/>
          <a:p>
            <a:endParaRPr lang="pt-BR"/>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txBody>
          <a:bodyPr/>
          <a:lstStyle/>
          <a:p>
            <a:endParaRPr lang="pt-BR"/>
          </a:p>
        </p:txBody>
      </p:sp>
      <p:sp>
        <p:nvSpPr>
          <p:cNvPr id="3" name="Shape 1"/>
          <p:cNvSpPr/>
          <p:nvPr/>
        </p:nvSpPr>
        <p:spPr>
          <a:xfrm>
            <a:off x="0" y="0"/>
            <a:ext cx="14630400" cy="8229600"/>
          </a:xfrm>
          <a:prstGeom prst="rect">
            <a:avLst/>
          </a:prstGeom>
          <a:solidFill>
            <a:srgbClr val="FFFFFF"/>
          </a:solidFill>
          <a:ln/>
        </p:spPr>
        <p:txBody>
          <a:bodyPr/>
          <a:lstStyle/>
          <a:p>
            <a:endParaRPr lang="pt-BR"/>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txBody>
          <a:bodyPr/>
          <a:lstStyle/>
          <a:p>
            <a:endParaRPr lang="pt-BR"/>
          </a:p>
        </p:txBody>
      </p:sp>
      <p:sp>
        <p:nvSpPr>
          <p:cNvPr id="3" name="Shape 1"/>
          <p:cNvSpPr/>
          <p:nvPr/>
        </p:nvSpPr>
        <p:spPr>
          <a:xfrm>
            <a:off x="0" y="0"/>
            <a:ext cx="14630400" cy="8229600"/>
          </a:xfrm>
          <a:prstGeom prst="rect">
            <a:avLst/>
          </a:prstGeom>
          <a:solidFill>
            <a:srgbClr val="FFFFFF"/>
          </a:solidFill>
          <a:ln/>
        </p:spPr>
        <p:txBody>
          <a:bodyPr/>
          <a:lstStyle/>
          <a:p>
            <a:endParaRPr lang="pt-BR"/>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txBody>
          <a:bodyPr/>
          <a:lstStyle/>
          <a:p>
            <a:endParaRPr lang="pt-BR"/>
          </a:p>
        </p:txBody>
      </p:sp>
      <p:sp>
        <p:nvSpPr>
          <p:cNvPr id="3" name="Shape 1"/>
          <p:cNvSpPr/>
          <p:nvPr/>
        </p:nvSpPr>
        <p:spPr>
          <a:xfrm>
            <a:off x="0" y="0"/>
            <a:ext cx="14630400" cy="8229600"/>
          </a:xfrm>
          <a:prstGeom prst="rect">
            <a:avLst/>
          </a:prstGeom>
          <a:solidFill>
            <a:srgbClr val="FFFFFF"/>
          </a:solidFill>
          <a:ln/>
        </p:spPr>
        <p:txBody>
          <a:bodyPr/>
          <a:lstStyle/>
          <a:p>
            <a:endParaRPr lang="pt-BR"/>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txBody>
          <a:bodyPr/>
          <a:lstStyle/>
          <a:p>
            <a:endParaRPr lang="pt-BR"/>
          </a:p>
        </p:txBody>
      </p:sp>
      <p:sp>
        <p:nvSpPr>
          <p:cNvPr id="3" name="Shape 1"/>
          <p:cNvSpPr/>
          <p:nvPr/>
        </p:nvSpPr>
        <p:spPr>
          <a:xfrm>
            <a:off x="0" y="0"/>
            <a:ext cx="14630400" cy="8229600"/>
          </a:xfrm>
          <a:prstGeom prst="rect">
            <a:avLst/>
          </a:prstGeom>
          <a:solidFill>
            <a:srgbClr val="FFFFFF"/>
          </a:solidFill>
          <a:ln/>
        </p:spPr>
        <p:txBody>
          <a:bodyPr/>
          <a:lstStyle/>
          <a:p>
            <a:endParaRPr lang="pt-BR"/>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txBody>
          <a:bodyPr/>
          <a:lstStyle/>
          <a:p>
            <a:endParaRPr lang="pt-BR"/>
          </a:p>
        </p:txBody>
      </p:sp>
      <p:sp>
        <p:nvSpPr>
          <p:cNvPr id="3" name="Shape 1"/>
          <p:cNvSpPr/>
          <p:nvPr/>
        </p:nvSpPr>
        <p:spPr>
          <a:xfrm>
            <a:off x="0" y="0"/>
            <a:ext cx="14630400" cy="8229600"/>
          </a:xfrm>
          <a:prstGeom prst="rect">
            <a:avLst/>
          </a:prstGeom>
          <a:solidFill>
            <a:srgbClr val="FFFFFF"/>
          </a:solidFill>
          <a:ln/>
        </p:spPr>
        <p:txBody>
          <a:bodyPr/>
          <a:lstStyle/>
          <a:p>
            <a:endParaRPr lang="pt-BR"/>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txBody>
          <a:bodyPr/>
          <a:lstStyle/>
          <a:p>
            <a:endParaRPr lang="pt-BR"/>
          </a:p>
        </p:txBody>
      </p:sp>
      <p:sp>
        <p:nvSpPr>
          <p:cNvPr id="3" name="Shape 1"/>
          <p:cNvSpPr/>
          <p:nvPr/>
        </p:nvSpPr>
        <p:spPr>
          <a:xfrm>
            <a:off x="0" y="0"/>
            <a:ext cx="14630400" cy="8229600"/>
          </a:xfrm>
          <a:prstGeom prst="rect">
            <a:avLst/>
          </a:prstGeom>
          <a:solidFill>
            <a:srgbClr val="FFFFFF"/>
          </a:solidFill>
          <a:ln/>
        </p:spPr>
        <p:txBody>
          <a:bodyPr/>
          <a:lstStyle/>
          <a:p>
            <a:endParaRPr lang="pt-BR"/>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6F5EE"/>
          </a:solidFill>
          <a:ln/>
        </p:spPr>
        <p:txBody>
          <a:bodyPr/>
          <a:lstStyle/>
          <a:p>
            <a:endParaRPr lang="pt-BR"/>
          </a:p>
        </p:txBody>
      </p:sp>
      <p:sp>
        <p:nvSpPr>
          <p:cNvPr id="3" name="Shape 1"/>
          <p:cNvSpPr/>
          <p:nvPr/>
        </p:nvSpPr>
        <p:spPr>
          <a:xfrm>
            <a:off x="0" y="0"/>
            <a:ext cx="14630400" cy="8229600"/>
          </a:xfrm>
          <a:prstGeom prst="rect">
            <a:avLst/>
          </a:prstGeom>
          <a:solidFill>
            <a:srgbClr val="FFFFFF"/>
          </a:solidFill>
          <a:ln/>
        </p:spPr>
        <p:txBody>
          <a:bodyPr/>
          <a:lstStyle/>
          <a:p>
            <a:endParaRPr lang="pt-BR"/>
          </a:p>
        </p:txBody>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4.jpeg"/><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888043" y="1143808"/>
            <a:ext cx="12849225" cy="4545792"/>
          </a:xfrm>
          <a:prstGeom prst="rect">
            <a:avLst/>
          </a:prstGeom>
          <a:noFill/>
          <a:ln/>
        </p:spPr>
        <p:txBody>
          <a:bodyPr wrap="square" lIns="0" tIns="0" rIns="0" bIns="0" rtlCol="0" anchor="t"/>
          <a:lstStyle/>
          <a:p>
            <a:pPr marL="0" indent="0" algn="ctr">
              <a:lnSpc>
                <a:spcPts val="5300"/>
              </a:lnSpc>
              <a:buNone/>
            </a:pPr>
            <a:r>
              <a:rPr lang="en-US" sz="4250" b="1" dirty="0">
                <a:solidFill>
                  <a:srgbClr val="333F70"/>
                </a:solidFill>
                <a:latin typeface="Aptos" panose="020B0004020202020204" pitchFamily="34" charset="0"/>
                <a:ea typeface="Unbounded Bold" pitchFamily="34" charset="-122"/>
                <a:cs typeface="Unbounded Bold" pitchFamily="34" charset="-120"/>
              </a:rPr>
              <a:t>DEPE – Grupo de Pesquisa </a:t>
            </a:r>
            <a:r>
              <a:rPr lang="en-US" sz="4250" b="1" dirty="0" err="1">
                <a:solidFill>
                  <a:srgbClr val="333F70"/>
                </a:solidFill>
                <a:latin typeface="Aptos" panose="020B0004020202020204" pitchFamily="34" charset="0"/>
                <a:ea typeface="Unbounded Bold" pitchFamily="34" charset="-122"/>
                <a:cs typeface="Unbounded Bold" pitchFamily="34" charset="-120"/>
              </a:rPr>
              <a:t>sobre</a:t>
            </a:r>
            <a:r>
              <a:rPr lang="en-US" sz="4250" b="1" dirty="0">
                <a:solidFill>
                  <a:srgbClr val="333F70"/>
                </a:solidFill>
                <a:latin typeface="Aptos" panose="020B0004020202020204" pitchFamily="34" charset="0"/>
                <a:ea typeface="Unbounded Bold" pitchFamily="34" charset="-122"/>
                <a:cs typeface="Unbounded Bold" pitchFamily="34" charset="-120"/>
              </a:rPr>
              <a:t> </a:t>
            </a:r>
            <a:r>
              <a:rPr lang="en-US" sz="4250" b="1" dirty="0" err="1">
                <a:solidFill>
                  <a:srgbClr val="333F70"/>
                </a:solidFill>
                <a:latin typeface="Aptos" panose="020B0004020202020204" pitchFamily="34" charset="0"/>
                <a:ea typeface="Unbounded Bold" pitchFamily="34" charset="-122"/>
                <a:cs typeface="Unbounded Bold" pitchFamily="34" charset="-120"/>
              </a:rPr>
              <a:t>Desenvolvimento</a:t>
            </a:r>
            <a:r>
              <a:rPr lang="en-US" sz="4250" b="1" dirty="0">
                <a:solidFill>
                  <a:srgbClr val="333F70"/>
                </a:solidFill>
                <a:latin typeface="Aptos" panose="020B0004020202020204" pitchFamily="34" charset="0"/>
                <a:ea typeface="Unbounded Bold" pitchFamily="34" charset="-122"/>
                <a:cs typeface="Unbounded Bold" pitchFamily="34" charset="-120"/>
              </a:rPr>
              <a:t> </a:t>
            </a:r>
            <a:r>
              <a:rPr lang="en-US" sz="4250" b="1" dirty="0" err="1">
                <a:solidFill>
                  <a:srgbClr val="333F70"/>
                </a:solidFill>
                <a:latin typeface="Aptos" panose="020B0004020202020204" pitchFamily="34" charset="0"/>
                <a:ea typeface="Unbounded Bold" pitchFamily="34" charset="-122"/>
                <a:cs typeface="Unbounded Bold" pitchFamily="34" charset="-120"/>
              </a:rPr>
              <a:t>Econômico</a:t>
            </a:r>
            <a:r>
              <a:rPr lang="en-US" sz="4250" b="1" dirty="0">
                <a:solidFill>
                  <a:srgbClr val="333F70"/>
                </a:solidFill>
                <a:latin typeface="Aptos" panose="020B0004020202020204" pitchFamily="34" charset="0"/>
                <a:ea typeface="Unbounded Bold" pitchFamily="34" charset="-122"/>
                <a:cs typeface="Unbounded Bold" pitchFamily="34" charset="-120"/>
              </a:rPr>
              <a:t> e Política </a:t>
            </a:r>
            <a:r>
              <a:rPr lang="en-US" sz="4250" b="1" dirty="0" err="1">
                <a:solidFill>
                  <a:srgbClr val="333F70"/>
                </a:solidFill>
                <a:latin typeface="Aptos" panose="020B0004020202020204" pitchFamily="34" charset="0"/>
                <a:ea typeface="Unbounded Bold" pitchFamily="34" charset="-122"/>
                <a:cs typeface="Unbounded Bold" pitchFamily="34" charset="-120"/>
              </a:rPr>
              <a:t>Econômica</a:t>
            </a:r>
            <a:endParaRPr lang="en-US" sz="4250" b="1" dirty="0">
              <a:solidFill>
                <a:srgbClr val="333F70"/>
              </a:solidFill>
              <a:latin typeface="Aptos" panose="020B0004020202020204" pitchFamily="34" charset="0"/>
              <a:ea typeface="Unbounded Bold" pitchFamily="34" charset="-122"/>
              <a:cs typeface="Unbounded Bold" pitchFamily="34" charset="-120"/>
            </a:endParaRPr>
          </a:p>
          <a:p>
            <a:pPr marL="0" indent="0" algn="ctr">
              <a:lnSpc>
                <a:spcPts val="5300"/>
              </a:lnSpc>
              <a:buNone/>
            </a:pPr>
            <a:endParaRPr lang="en-US" sz="4250" b="1" dirty="0">
              <a:solidFill>
                <a:srgbClr val="333F70"/>
              </a:solidFill>
              <a:latin typeface="Aptos" panose="020B0004020202020204" pitchFamily="34" charset="0"/>
              <a:ea typeface="Unbounded Bold" pitchFamily="34" charset="-122"/>
            </a:endParaRPr>
          </a:p>
          <a:p>
            <a:pPr marL="0" indent="0" algn="ctr">
              <a:lnSpc>
                <a:spcPts val="5300"/>
              </a:lnSpc>
              <a:buNone/>
            </a:pPr>
            <a:r>
              <a:rPr lang="en-US" sz="3600" b="1" dirty="0" err="1">
                <a:solidFill>
                  <a:srgbClr val="333F70"/>
                </a:solidFill>
                <a:latin typeface="Aptos" panose="020B0004020202020204" pitchFamily="34" charset="0"/>
                <a:ea typeface="Unbounded Bold" pitchFamily="34" charset="-122"/>
              </a:rPr>
              <a:t>Apresentação</a:t>
            </a:r>
            <a:r>
              <a:rPr lang="en-US" sz="3600" b="1" dirty="0">
                <a:solidFill>
                  <a:srgbClr val="333F70"/>
                </a:solidFill>
                <a:latin typeface="Aptos" panose="020B0004020202020204" pitchFamily="34" charset="0"/>
                <a:ea typeface="Unbounded Bold" pitchFamily="34" charset="-122"/>
              </a:rPr>
              <a:t>  e </a:t>
            </a:r>
            <a:r>
              <a:rPr lang="en-US" sz="3600" b="1" dirty="0" err="1">
                <a:solidFill>
                  <a:srgbClr val="333F70"/>
                </a:solidFill>
                <a:latin typeface="Aptos" panose="020B0004020202020204" pitchFamily="34" charset="0"/>
                <a:ea typeface="Unbounded Bold" pitchFamily="34" charset="-122"/>
              </a:rPr>
              <a:t>discussão</a:t>
            </a:r>
            <a:r>
              <a:rPr lang="en-US" sz="3600" b="1" dirty="0">
                <a:solidFill>
                  <a:srgbClr val="333F70"/>
                </a:solidFill>
                <a:latin typeface="Aptos" panose="020B0004020202020204" pitchFamily="34" charset="0"/>
                <a:ea typeface="Unbounded Bold" pitchFamily="34" charset="-122"/>
              </a:rPr>
              <a:t> do Boletim de </a:t>
            </a:r>
            <a:r>
              <a:rPr lang="en-US" sz="3600" b="1" dirty="0" err="1">
                <a:solidFill>
                  <a:srgbClr val="333F70"/>
                </a:solidFill>
                <a:latin typeface="Aptos" panose="020B0004020202020204" pitchFamily="34" charset="0"/>
                <a:ea typeface="Unbounded Bold" pitchFamily="34" charset="-122"/>
              </a:rPr>
              <a:t>Conjuntura</a:t>
            </a:r>
            <a:r>
              <a:rPr lang="en-US" sz="3600" b="1" dirty="0">
                <a:solidFill>
                  <a:srgbClr val="333F70"/>
                </a:solidFill>
                <a:latin typeface="Aptos" panose="020B0004020202020204" pitchFamily="34" charset="0"/>
                <a:ea typeface="Unbounded Bold" pitchFamily="34" charset="-122"/>
              </a:rPr>
              <a:t> </a:t>
            </a:r>
          </a:p>
          <a:p>
            <a:pPr marL="0" indent="0" algn="ctr">
              <a:lnSpc>
                <a:spcPts val="5300"/>
              </a:lnSpc>
              <a:buNone/>
            </a:pPr>
            <a:r>
              <a:rPr lang="en-US" sz="2800" b="1" dirty="0">
                <a:solidFill>
                  <a:srgbClr val="333F70"/>
                </a:solidFill>
                <a:latin typeface="Aptos" panose="020B0004020202020204" pitchFamily="34" charset="0"/>
                <a:ea typeface="Unbounded Bold" pitchFamily="34" charset="-122"/>
              </a:rPr>
              <a:t>2025</a:t>
            </a:r>
            <a:endParaRPr lang="en-US" sz="2800" dirty="0">
              <a:latin typeface="Aptos" panose="020B0004020202020204" pitchFamily="34" charset="0"/>
            </a:endParaRPr>
          </a:p>
        </p:txBody>
      </p:sp>
      <p:sp>
        <p:nvSpPr>
          <p:cNvPr id="6" name="Shape 3"/>
          <p:cNvSpPr/>
          <p:nvPr/>
        </p:nvSpPr>
        <p:spPr>
          <a:xfrm>
            <a:off x="6246495" y="7269361"/>
            <a:ext cx="347424" cy="347424"/>
          </a:xfrm>
          <a:prstGeom prst="roundRect">
            <a:avLst>
              <a:gd name="adj" fmla="val 26316793"/>
            </a:avLst>
          </a:prstGeom>
          <a:noFill/>
          <a:ln w="7620">
            <a:solidFill>
              <a:srgbClr val="FFFFFF"/>
            </a:solidFill>
            <a:prstDash val="solid"/>
          </a:ln>
        </p:spPr>
        <p:txBody>
          <a:bodyPr/>
          <a:lstStyle/>
          <a:p>
            <a:endParaRPr lang="pt-BR"/>
          </a:p>
        </p:txBody>
      </p:sp>
      <p:pic>
        <p:nvPicPr>
          <p:cNvPr id="10" name="Imagem 9" descr="Logotipo&#10;&#10;O conteúdo gerado por IA pode estar incorreto.">
            <a:extLst>
              <a:ext uri="{FF2B5EF4-FFF2-40B4-BE49-F238E27FC236}">
                <a16:creationId xmlns:a16="http://schemas.microsoft.com/office/drawing/2014/main" id="{5116FC68-951E-51D4-0D3D-66F58700346A}"/>
              </a:ext>
            </a:extLst>
          </p:cNvPr>
          <p:cNvPicPr>
            <a:picLocks noChangeAspect="1"/>
          </p:cNvPicPr>
          <p:nvPr/>
        </p:nvPicPr>
        <p:blipFill>
          <a:blip r:embed="rId3"/>
          <a:stretch>
            <a:fillRect/>
          </a:stretch>
        </p:blipFill>
        <p:spPr>
          <a:xfrm>
            <a:off x="2353754" y="4836030"/>
            <a:ext cx="4201789" cy="1202718"/>
          </a:xfrm>
          <a:prstGeom prst="rect">
            <a:avLst/>
          </a:prstGeom>
        </p:spPr>
      </p:pic>
      <p:pic>
        <p:nvPicPr>
          <p:cNvPr id="12" name="Imagem 11" descr="Diagrama&#10;&#10;O conteúdo gerado por IA pode estar incorreto.">
            <a:extLst>
              <a:ext uri="{FF2B5EF4-FFF2-40B4-BE49-F238E27FC236}">
                <a16:creationId xmlns:a16="http://schemas.microsoft.com/office/drawing/2014/main" id="{36A5A0A5-EC28-056C-D1DB-4BA08F24F942}"/>
              </a:ext>
            </a:extLst>
          </p:cNvPr>
          <p:cNvPicPr>
            <a:picLocks noChangeAspect="1"/>
          </p:cNvPicPr>
          <p:nvPr/>
        </p:nvPicPr>
        <p:blipFill>
          <a:blip r:embed="rId4"/>
          <a:stretch>
            <a:fillRect/>
          </a:stretch>
        </p:blipFill>
        <p:spPr>
          <a:xfrm>
            <a:off x="818823" y="4861302"/>
            <a:ext cx="1319442" cy="2104650"/>
          </a:xfrm>
          <a:prstGeom prst="rect">
            <a:avLst/>
          </a:prstGeom>
        </p:spPr>
      </p:pic>
      <p:sp>
        <p:nvSpPr>
          <p:cNvPr id="17" name="Retângulo 16">
            <a:extLst>
              <a:ext uri="{FF2B5EF4-FFF2-40B4-BE49-F238E27FC236}">
                <a16:creationId xmlns:a16="http://schemas.microsoft.com/office/drawing/2014/main" id="{FFAA775E-63B0-CAA4-406D-9FF93D1F6CD2}"/>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CaixaDeTexto 3">
            <a:extLst>
              <a:ext uri="{FF2B5EF4-FFF2-40B4-BE49-F238E27FC236}">
                <a16:creationId xmlns:a16="http://schemas.microsoft.com/office/drawing/2014/main" id="{F5DDF074-BB27-B5DB-21DF-7CC1E90AD620}"/>
              </a:ext>
            </a:extLst>
          </p:cNvPr>
          <p:cNvSpPr txBox="1"/>
          <p:nvPr/>
        </p:nvSpPr>
        <p:spPr>
          <a:xfrm>
            <a:off x="8572049" y="4851403"/>
            <a:ext cx="5165219" cy="2739211"/>
          </a:xfrm>
          <a:prstGeom prst="rect">
            <a:avLst/>
          </a:prstGeom>
          <a:noFill/>
        </p:spPr>
        <p:txBody>
          <a:bodyPr wrap="square" rtlCol="0">
            <a:spAutoFit/>
          </a:bodyPr>
          <a:lstStyle/>
          <a:p>
            <a:pPr algn="r"/>
            <a:r>
              <a:rPr lang="pt-BR" i="1" dirty="0">
                <a:latin typeface="Aptos" panose="020B0004020202020204" pitchFamily="34" charset="0"/>
              </a:rPr>
              <a:t>“Enquanto o desenvolvimento autêntico é inclusivo, fecundo, projetado para o futuro e para as próximas gerações, o falso desenvolvimento torna os ricos mais ricos e os pobres mais pobres, sempre e em todas as partes.”</a:t>
            </a:r>
          </a:p>
          <a:p>
            <a:pPr algn="r"/>
            <a:endParaRPr lang="pt-BR" i="1" dirty="0"/>
          </a:p>
          <a:p>
            <a:pPr algn="r"/>
            <a:r>
              <a:rPr lang="pt-BR" sz="1400" i="1" dirty="0">
                <a:latin typeface="Aptos" panose="020B0004020202020204" pitchFamily="34" charset="0"/>
              </a:rPr>
              <a:t>Papa Francisco,  2025: Esperança, A Autobiografia; </a:t>
            </a:r>
          </a:p>
          <a:p>
            <a:pPr algn="r"/>
            <a:r>
              <a:rPr lang="pt-BR" sz="1400" i="1" dirty="0">
                <a:latin typeface="Aptos" panose="020B0004020202020204" pitchFamily="34" charset="0"/>
              </a:rPr>
              <a:t>Editora </a:t>
            </a:r>
            <a:r>
              <a:rPr lang="pt-BR" sz="1400" i="1" dirty="0" err="1">
                <a:latin typeface="Aptos" panose="020B0004020202020204" pitchFamily="34" charset="0"/>
              </a:rPr>
              <a:t>Fontanar</a:t>
            </a:r>
            <a:r>
              <a:rPr lang="pt-BR" sz="1400" i="1" dirty="0">
                <a:latin typeface="Aptos" panose="020B0004020202020204" pitchFamily="34" charset="0"/>
              </a:rPr>
              <a:t> p.22</a:t>
            </a:r>
          </a:p>
          <a:p>
            <a:pPr algn="just"/>
            <a:endParaRPr lang="pt-BR" i="1" dirty="0"/>
          </a:p>
          <a:p>
            <a:pPr algn="just"/>
            <a:endParaRPr lang="pt-BR" i="1" dirty="0"/>
          </a:p>
        </p:txBody>
      </p:sp>
      <p:pic>
        <p:nvPicPr>
          <p:cNvPr id="5" name="Imagem 4" descr="Logotipo, nome da empresa&#10;&#10;O conteúdo gerado por IA pode estar incorreto.">
            <a:extLst>
              <a:ext uri="{FF2B5EF4-FFF2-40B4-BE49-F238E27FC236}">
                <a16:creationId xmlns:a16="http://schemas.microsoft.com/office/drawing/2014/main" id="{0096D190-6F8A-B6CF-86BE-F35BBB4B65C7}"/>
              </a:ext>
            </a:extLst>
          </p:cNvPr>
          <p:cNvPicPr>
            <a:picLocks noChangeAspect="1"/>
          </p:cNvPicPr>
          <p:nvPr/>
        </p:nvPicPr>
        <p:blipFill>
          <a:blip r:embed="rId5"/>
          <a:srcRect t="29687" b="31825"/>
          <a:stretch>
            <a:fillRect/>
          </a:stretch>
        </p:blipFill>
        <p:spPr>
          <a:xfrm>
            <a:off x="3437858" y="6266673"/>
            <a:ext cx="1816890" cy="699279"/>
          </a:xfrm>
          <a:prstGeom prst="rect">
            <a:avLst/>
          </a:prstGeom>
        </p:spPr>
      </p:pic>
      <p:pic>
        <p:nvPicPr>
          <p:cNvPr id="9" name="Imagem 8" descr="Uma imagem contendo Mapa&#10;&#10;O conteúdo gerado por IA pode estar incorreto.">
            <a:extLst>
              <a:ext uri="{FF2B5EF4-FFF2-40B4-BE49-F238E27FC236}">
                <a16:creationId xmlns:a16="http://schemas.microsoft.com/office/drawing/2014/main" id="{E4F3037D-1736-F17A-C2A4-D2FF2B035B7D}"/>
              </a:ext>
            </a:extLst>
          </p:cNvPr>
          <p:cNvPicPr>
            <a:picLocks noChangeAspect="1"/>
          </p:cNvPicPr>
          <p:nvPr/>
        </p:nvPicPr>
        <p:blipFill>
          <a:blip r:embed="rId6"/>
          <a:stretch>
            <a:fillRect/>
          </a:stretch>
        </p:blipFill>
        <p:spPr>
          <a:xfrm>
            <a:off x="13705734" y="7829757"/>
            <a:ext cx="629551" cy="31692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09A4A-8680-8ADD-5418-EFF5BFEBFAAF}"/>
            </a:ext>
          </a:extLst>
        </p:cNvPr>
        <p:cNvGrpSpPr/>
        <p:nvPr/>
      </p:nvGrpSpPr>
      <p:grpSpPr>
        <a:xfrm>
          <a:off x="0" y="0"/>
          <a:ext cx="0" cy="0"/>
          <a:chOff x="0" y="0"/>
          <a:chExt cx="0" cy="0"/>
        </a:xfrm>
      </p:grpSpPr>
      <p:sp>
        <p:nvSpPr>
          <p:cNvPr id="4" name="Text 1">
            <a:extLst>
              <a:ext uri="{FF2B5EF4-FFF2-40B4-BE49-F238E27FC236}">
                <a16:creationId xmlns:a16="http://schemas.microsoft.com/office/drawing/2014/main" id="{012D0326-801A-EDEB-D660-41EFDF14BF6D}"/>
              </a:ext>
            </a:extLst>
          </p:cNvPr>
          <p:cNvSpPr/>
          <p:nvPr/>
        </p:nvSpPr>
        <p:spPr>
          <a:xfrm>
            <a:off x="7423904" y="1757977"/>
            <a:ext cx="6555104" cy="1737122"/>
          </a:xfrm>
          <a:prstGeom prst="rect">
            <a:avLst/>
          </a:prstGeom>
          <a:noFill/>
          <a:ln/>
        </p:spPr>
        <p:txBody>
          <a:bodyPr wrap="square" lIns="0" tIns="0" rIns="0" bIns="0" rtlCol="0" anchor="t"/>
          <a:lstStyle/>
          <a:p>
            <a:pPr marL="0" indent="0" algn="just">
              <a:lnSpc>
                <a:spcPts val="2700"/>
              </a:lnSpc>
              <a:buNone/>
            </a:pPr>
            <a:r>
              <a:rPr lang="en-US" dirty="0">
                <a:solidFill>
                  <a:srgbClr val="333F70"/>
                </a:solidFill>
                <a:latin typeface="Aptos" panose="020B0004020202020204" pitchFamily="34" charset="0"/>
                <a:ea typeface="Open Sans" pitchFamily="34" charset="-122"/>
                <a:cs typeface="Open Sans" pitchFamily="34" charset="-120"/>
              </a:rPr>
              <a:t>O Grupo DEPE da PUC-SP é uma iniciativa acadêmica dedicada à análise e compreensão das dinâmicas econômicas e políticas que influenciam o desenvolvimento sustentável e a prosperidade social. O grupo desenvolve estudos e pesquisas que abordam questões contemporâneas da economia.</a:t>
            </a:r>
            <a:endParaRPr lang="en-US" dirty="0">
              <a:latin typeface="Aptos" panose="020B0004020202020204" pitchFamily="34" charset="0"/>
            </a:endParaRPr>
          </a:p>
        </p:txBody>
      </p:sp>
      <p:sp>
        <p:nvSpPr>
          <p:cNvPr id="5" name="Text 2">
            <a:extLst>
              <a:ext uri="{FF2B5EF4-FFF2-40B4-BE49-F238E27FC236}">
                <a16:creationId xmlns:a16="http://schemas.microsoft.com/office/drawing/2014/main" id="{2B25B828-57CA-E6FE-C3B8-71064B8685F8}"/>
              </a:ext>
            </a:extLst>
          </p:cNvPr>
          <p:cNvSpPr/>
          <p:nvPr/>
        </p:nvSpPr>
        <p:spPr>
          <a:xfrm>
            <a:off x="7423904" y="3971256"/>
            <a:ext cx="6555105" cy="1389698"/>
          </a:xfrm>
          <a:prstGeom prst="rect">
            <a:avLst/>
          </a:prstGeom>
          <a:noFill/>
          <a:ln/>
        </p:spPr>
        <p:txBody>
          <a:bodyPr wrap="square" lIns="0" tIns="0" rIns="0" bIns="0" rtlCol="0" anchor="t"/>
          <a:lstStyle/>
          <a:p>
            <a:pPr marL="0" indent="0" algn="just">
              <a:lnSpc>
                <a:spcPts val="2700"/>
              </a:lnSpc>
              <a:buNone/>
            </a:pPr>
            <a:r>
              <a:rPr lang="en-US" dirty="0">
                <a:solidFill>
                  <a:srgbClr val="333F70"/>
                </a:solidFill>
                <a:latin typeface="Aptos" panose="020B0004020202020204" pitchFamily="34" charset="0"/>
                <a:ea typeface="Open Sans" pitchFamily="34" charset="-122"/>
                <a:cs typeface="Open Sans" pitchFamily="34" charset="-120"/>
              </a:rPr>
              <a:t>Uma das principais atividades do DEPE é a elaboração de análises de conjuntura econômica, fundamentais para a formulação de recomendações que possam contribuir para a melhoria das condições econômicas e sociais no Brasil.</a:t>
            </a:r>
            <a:endParaRPr lang="en-US" dirty="0">
              <a:latin typeface="Aptos" panose="020B0004020202020204" pitchFamily="34" charset="0"/>
            </a:endParaRPr>
          </a:p>
        </p:txBody>
      </p:sp>
      <p:sp>
        <p:nvSpPr>
          <p:cNvPr id="6" name="Shape 3">
            <a:extLst>
              <a:ext uri="{FF2B5EF4-FFF2-40B4-BE49-F238E27FC236}">
                <a16:creationId xmlns:a16="http://schemas.microsoft.com/office/drawing/2014/main" id="{366E38FA-8FDB-00C6-58C2-7566AABD1676}"/>
              </a:ext>
            </a:extLst>
          </p:cNvPr>
          <p:cNvSpPr/>
          <p:nvPr/>
        </p:nvSpPr>
        <p:spPr>
          <a:xfrm>
            <a:off x="6246495" y="7269361"/>
            <a:ext cx="347424" cy="347424"/>
          </a:xfrm>
          <a:prstGeom prst="roundRect">
            <a:avLst>
              <a:gd name="adj" fmla="val 26316793"/>
            </a:avLst>
          </a:prstGeom>
          <a:noFill/>
          <a:ln w="7620">
            <a:solidFill>
              <a:srgbClr val="FFFFFF"/>
            </a:solidFill>
            <a:prstDash val="solid"/>
          </a:ln>
        </p:spPr>
        <p:txBody>
          <a:bodyPr/>
          <a:lstStyle/>
          <a:p>
            <a:endParaRPr lang="pt-BR"/>
          </a:p>
        </p:txBody>
      </p:sp>
      <p:sp>
        <p:nvSpPr>
          <p:cNvPr id="7" name="CaixaDeTexto 6">
            <a:extLst>
              <a:ext uri="{FF2B5EF4-FFF2-40B4-BE49-F238E27FC236}">
                <a16:creationId xmlns:a16="http://schemas.microsoft.com/office/drawing/2014/main" id="{870C0D5A-0BE2-71A9-2626-F6A5702B6FED}"/>
              </a:ext>
            </a:extLst>
          </p:cNvPr>
          <p:cNvSpPr txBox="1"/>
          <p:nvPr/>
        </p:nvSpPr>
        <p:spPr>
          <a:xfrm>
            <a:off x="975360" y="1757977"/>
            <a:ext cx="5618559" cy="4201856"/>
          </a:xfrm>
          <a:prstGeom prst="rect">
            <a:avLst/>
          </a:prstGeom>
          <a:noFill/>
        </p:spPr>
        <p:txBody>
          <a:bodyPr wrap="square">
            <a:spAutoFit/>
          </a:bodyPr>
          <a:lstStyle/>
          <a:p>
            <a:pPr marL="285750" indent="-285750" algn="just">
              <a:lnSpc>
                <a:spcPts val="2700"/>
              </a:lnSpc>
              <a:spcAft>
                <a:spcPts val="800"/>
              </a:spcAft>
              <a:buFont typeface="Arial" panose="020B0604020202020204" pitchFamily="34" charset="0"/>
              <a:buChar char="•"/>
            </a:pPr>
            <a:r>
              <a:rPr lang="pt-BR" b="1" dirty="0">
                <a:solidFill>
                  <a:srgbClr val="333F70"/>
                </a:solidFill>
                <a:latin typeface="Aptos" panose="020B0004020202020204" pitchFamily="34" charset="0"/>
                <a:ea typeface="Open Sans" pitchFamily="34" charset="-122"/>
                <a:cs typeface="Open Sans" pitchFamily="34" charset="-120"/>
              </a:rPr>
              <a:t>Atividade econômica (IBC-Br, Indústria, Serviços)</a:t>
            </a:r>
          </a:p>
          <a:p>
            <a:pPr marL="285750" indent="-285750" algn="just">
              <a:lnSpc>
                <a:spcPts val="2700"/>
              </a:lnSpc>
              <a:spcAft>
                <a:spcPts val="800"/>
              </a:spcAft>
              <a:buFont typeface="Arial" panose="020B0604020202020204" pitchFamily="34" charset="0"/>
              <a:buChar char="•"/>
            </a:pPr>
            <a:r>
              <a:rPr lang="pt-BR" b="1" dirty="0">
                <a:solidFill>
                  <a:srgbClr val="333F70"/>
                </a:solidFill>
                <a:latin typeface="Aptos" panose="020B0004020202020204" pitchFamily="34" charset="0"/>
                <a:ea typeface="Open Sans" pitchFamily="34" charset="-122"/>
                <a:cs typeface="Open Sans" pitchFamily="34" charset="-120"/>
              </a:rPr>
              <a:t>Mercado de Trabalho</a:t>
            </a:r>
          </a:p>
          <a:p>
            <a:pPr marL="285750" indent="-285750" algn="just">
              <a:lnSpc>
                <a:spcPts val="2700"/>
              </a:lnSpc>
              <a:spcAft>
                <a:spcPts val="800"/>
              </a:spcAft>
              <a:buFont typeface="Arial" panose="020B0604020202020204" pitchFamily="34" charset="0"/>
              <a:buChar char="•"/>
            </a:pPr>
            <a:r>
              <a:rPr lang="pt-BR" b="1" dirty="0">
                <a:solidFill>
                  <a:srgbClr val="333F70"/>
                </a:solidFill>
                <a:latin typeface="Aptos" panose="020B0004020202020204" pitchFamily="34" charset="0"/>
                <a:ea typeface="Open Sans" pitchFamily="34" charset="-122"/>
                <a:cs typeface="Open Sans" pitchFamily="34" charset="-120"/>
              </a:rPr>
              <a:t>Economia Verde e Sistema Financeiro</a:t>
            </a:r>
          </a:p>
          <a:p>
            <a:pPr marL="285750" indent="-285750" algn="just">
              <a:lnSpc>
                <a:spcPts val="2700"/>
              </a:lnSpc>
              <a:spcAft>
                <a:spcPts val="800"/>
              </a:spcAft>
              <a:buFont typeface="Arial" panose="020B0604020202020204" pitchFamily="34" charset="0"/>
              <a:buChar char="•"/>
            </a:pPr>
            <a:r>
              <a:rPr lang="pt-BR" b="1" dirty="0">
                <a:solidFill>
                  <a:srgbClr val="333F70"/>
                </a:solidFill>
                <a:latin typeface="Aptos" panose="020B0004020202020204" pitchFamily="34" charset="0"/>
                <a:ea typeface="Open Sans" pitchFamily="34" charset="-122"/>
                <a:cs typeface="Open Sans" pitchFamily="34" charset="-120"/>
              </a:rPr>
              <a:t>Política Monetária</a:t>
            </a:r>
          </a:p>
          <a:p>
            <a:pPr marL="285750" indent="-285750" algn="just">
              <a:lnSpc>
                <a:spcPts val="2700"/>
              </a:lnSpc>
              <a:spcAft>
                <a:spcPts val="800"/>
              </a:spcAft>
              <a:buFont typeface="Arial" panose="020B0604020202020204" pitchFamily="34" charset="0"/>
              <a:buChar char="•"/>
            </a:pPr>
            <a:r>
              <a:rPr lang="pt-BR" b="1" dirty="0">
                <a:solidFill>
                  <a:srgbClr val="333F70"/>
                </a:solidFill>
                <a:latin typeface="Aptos" panose="020B0004020202020204" pitchFamily="34" charset="0"/>
                <a:ea typeface="Open Sans" pitchFamily="34" charset="-122"/>
                <a:cs typeface="Open Sans" pitchFamily="34" charset="-120"/>
              </a:rPr>
              <a:t>Crédito e Estatísticas do Sistema Financeiro Nacional</a:t>
            </a:r>
          </a:p>
          <a:p>
            <a:pPr marL="285750" indent="-285750" algn="just">
              <a:lnSpc>
                <a:spcPts val="2700"/>
              </a:lnSpc>
              <a:spcAft>
                <a:spcPts val="800"/>
              </a:spcAft>
              <a:buFont typeface="Arial" panose="020B0604020202020204" pitchFamily="34" charset="0"/>
              <a:buChar char="•"/>
            </a:pPr>
            <a:r>
              <a:rPr lang="pt-BR" b="1" dirty="0">
                <a:solidFill>
                  <a:srgbClr val="333F70"/>
                </a:solidFill>
                <a:latin typeface="Aptos" panose="020B0004020202020204" pitchFamily="34" charset="0"/>
                <a:ea typeface="Open Sans" pitchFamily="34" charset="-122"/>
                <a:cs typeface="Open Sans" pitchFamily="34" charset="-120"/>
              </a:rPr>
              <a:t>Endividamento e Contas Públicas</a:t>
            </a:r>
          </a:p>
          <a:p>
            <a:pPr marL="285750" indent="-285750" algn="just">
              <a:lnSpc>
                <a:spcPts val="2700"/>
              </a:lnSpc>
              <a:spcAft>
                <a:spcPts val="800"/>
              </a:spcAft>
              <a:buFont typeface="Arial" panose="020B0604020202020204" pitchFamily="34" charset="0"/>
              <a:buChar char="•"/>
            </a:pPr>
            <a:r>
              <a:rPr lang="pt-BR" b="1" dirty="0">
                <a:solidFill>
                  <a:srgbClr val="333F70"/>
                </a:solidFill>
                <a:latin typeface="Aptos" panose="020B0004020202020204" pitchFamily="34" charset="0"/>
                <a:ea typeface="Open Sans" pitchFamily="34" charset="-122"/>
                <a:cs typeface="Open Sans" pitchFamily="34" charset="-120"/>
              </a:rPr>
              <a:t>Internacional</a:t>
            </a:r>
          </a:p>
          <a:p>
            <a:pPr marL="285750" indent="-285750" algn="just">
              <a:lnSpc>
                <a:spcPct val="115000"/>
              </a:lnSpc>
              <a:spcAft>
                <a:spcPts val="800"/>
              </a:spcAft>
              <a:buFont typeface="Arial" panose="020B0604020202020204" pitchFamily="34" charset="0"/>
              <a:buChar char="•"/>
            </a:pPr>
            <a:r>
              <a:rPr lang="pt-BR" b="1" dirty="0">
                <a:solidFill>
                  <a:srgbClr val="333F70"/>
                </a:solidFill>
                <a:latin typeface="Aptos" panose="020B0004020202020204" pitchFamily="34" charset="0"/>
                <a:ea typeface="Open Sans" pitchFamily="34" charset="-122"/>
                <a:cs typeface="Open Sans" pitchFamily="34" charset="-120"/>
              </a:rPr>
              <a:t>Economia Solidária (Cesta básica, Microcrédito e Segurança Alimentar)</a:t>
            </a:r>
            <a:endParaRPr lang="pt-BR" sz="1700" dirty="0">
              <a:solidFill>
                <a:srgbClr val="333F70"/>
              </a:solidFill>
              <a:latin typeface="Aptos" panose="020B0004020202020204" pitchFamily="34" charset="0"/>
              <a:ea typeface="Open Sans" pitchFamily="34" charset="-122"/>
              <a:cs typeface="Open Sans" pitchFamily="34" charset="-120"/>
            </a:endParaRPr>
          </a:p>
        </p:txBody>
      </p:sp>
      <p:sp>
        <p:nvSpPr>
          <p:cNvPr id="8" name="Text 0">
            <a:extLst>
              <a:ext uri="{FF2B5EF4-FFF2-40B4-BE49-F238E27FC236}">
                <a16:creationId xmlns:a16="http://schemas.microsoft.com/office/drawing/2014/main" id="{9AC8A7AA-1D08-263D-5CD9-B653EC657741}"/>
              </a:ext>
            </a:extLst>
          </p:cNvPr>
          <p:cNvSpPr/>
          <p:nvPr/>
        </p:nvSpPr>
        <p:spPr>
          <a:xfrm>
            <a:off x="975360" y="859530"/>
            <a:ext cx="12897088" cy="605790"/>
          </a:xfrm>
          <a:prstGeom prst="rect">
            <a:avLst/>
          </a:prstGeom>
          <a:noFill/>
          <a:ln/>
        </p:spPr>
        <p:txBody>
          <a:bodyPr wrap="none" lIns="0" tIns="0" rIns="0" bIns="0" rtlCol="0" anchor="t"/>
          <a:lstStyle/>
          <a:p>
            <a:pPr marL="0" indent="0" algn="l">
              <a:lnSpc>
                <a:spcPts val="4750"/>
              </a:lnSpc>
              <a:buNone/>
            </a:pPr>
            <a:r>
              <a:rPr lang="en-US" sz="3800" b="1" dirty="0" err="1">
                <a:solidFill>
                  <a:srgbClr val="333F70"/>
                </a:solidFill>
                <a:latin typeface="Aptos" panose="020B0004020202020204" pitchFamily="34" charset="0"/>
                <a:ea typeface="Unbounded Bold" pitchFamily="34" charset="-122"/>
                <a:cs typeface="Unbounded Bold" pitchFamily="34" charset="-120"/>
              </a:rPr>
              <a:t>Sobre</a:t>
            </a:r>
            <a:r>
              <a:rPr lang="en-US" sz="3800" b="1" dirty="0">
                <a:solidFill>
                  <a:srgbClr val="333F70"/>
                </a:solidFill>
                <a:latin typeface="Aptos" panose="020B0004020202020204" pitchFamily="34" charset="0"/>
                <a:ea typeface="Unbounded Bold" pitchFamily="34" charset="-122"/>
                <a:cs typeface="Unbounded Bold" pitchFamily="34" charset="-120"/>
              </a:rPr>
              <a:t> o DEPE</a:t>
            </a:r>
            <a:endParaRPr lang="en-US" sz="3800" dirty="0">
              <a:latin typeface="Aptos" panose="020B0004020202020204" pitchFamily="34" charset="0"/>
            </a:endParaRPr>
          </a:p>
        </p:txBody>
      </p:sp>
      <p:sp>
        <p:nvSpPr>
          <p:cNvPr id="18" name="Retângulo 17">
            <a:extLst>
              <a:ext uri="{FF2B5EF4-FFF2-40B4-BE49-F238E27FC236}">
                <a16:creationId xmlns:a16="http://schemas.microsoft.com/office/drawing/2014/main" id="{2CF4DF5B-B160-1166-9A15-570AA94265A6}"/>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a:extLst>
              <a:ext uri="{FF2B5EF4-FFF2-40B4-BE49-F238E27FC236}">
                <a16:creationId xmlns:a16="http://schemas.microsoft.com/office/drawing/2014/main" id="{87BFD729-2CB5-307B-D6CA-14C9CFBAC5FB}"/>
              </a:ext>
            </a:extLst>
          </p:cNvPr>
          <p:cNvPicPr>
            <a:picLocks noChangeAspect="1"/>
          </p:cNvPicPr>
          <p:nvPr/>
        </p:nvPicPr>
        <p:blipFill rotWithShape="1">
          <a:blip r:embed="rId3"/>
          <a:srcRect t="761" r="1" b="1864"/>
          <a:stretch/>
        </p:blipFill>
        <p:spPr>
          <a:xfrm>
            <a:off x="7423904" y="5488585"/>
            <a:ext cx="1725623" cy="2383462"/>
          </a:xfrm>
          <a:prstGeom prst="rect">
            <a:avLst/>
          </a:prstGeom>
          <a:ln>
            <a:noFill/>
          </a:ln>
          <a:effectLst>
            <a:outerShdw blurRad="292100" dist="139700" dir="2700000" algn="tl" rotWithShape="0">
              <a:srgbClr val="333333">
                <a:alpha val="65000"/>
              </a:srgbClr>
            </a:outerShdw>
          </a:effectLst>
        </p:spPr>
      </p:pic>
      <p:pic>
        <p:nvPicPr>
          <p:cNvPr id="3" name="Imagem 2">
            <a:extLst>
              <a:ext uri="{FF2B5EF4-FFF2-40B4-BE49-F238E27FC236}">
                <a16:creationId xmlns:a16="http://schemas.microsoft.com/office/drawing/2014/main" id="{664597DB-3A4C-824F-3395-CC1E93453097}"/>
              </a:ext>
            </a:extLst>
          </p:cNvPr>
          <p:cNvPicPr>
            <a:picLocks noChangeAspect="1"/>
          </p:cNvPicPr>
          <p:nvPr/>
        </p:nvPicPr>
        <p:blipFill rotWithShape="1">
          <a:blip r:embed="rId4"/>
          <a:srcRect l="33028" t="14266" r="33722" b="7600"/>
          <a:stretch/>
        </p:blipFill>
        <p:spPr>
          <a:xfrm>
            <a:off x="9712138" y="5488585"/>
            <a:ext cx="1861536" cy="2383462"/>
          </a:xfrm>
          <a:prstGeom prst="rect">
            <a:avLst/>
          </a:prstGeom>
          <a:ln>
            <a:noFill/>
          </a:ln>
          <a:effectLst>
            <a:outerShdw blurRad="292100" dist="139700" dir="2700000" algn="tl" rotWithShape="0">
              <a:srgbClr val="333333">
                <a:alpha val="65000"/>
              </a:srgbClr>
            </a:outerShdw>
          </a:effectLst>
        </p:spPr>
      </p:pic>
      <p:pic>
        <p:nvPicPr>
          <p:cNvPr id="9" name="Imagem 8">
            <a:extLst>
              <a:ext uri="{FF2B5EF4-FFF2-40B4-BE49-F238E27FC236}">
                <a16:creationId xmlns:a16="http://schemas.microsoft.com/office/drawing/2014/main" id="{3F080829-1BAD-17D9-C828-E79B7DE67C21}"/>
              </a:ext>
            </a:extLst>
          </p:cNvPr>
          <p:cNvPicPr>
            <a:picLocks noChangeAspect="1"/>
          </p:cNvPicPr>
          <p:nvPr/>
        </p:nvPicPr>
        <p:blipFill>
          <a:blip r:embed="rId5"/>
          <a:stretch>
            <a:fillRect/>
          </a:stretch>
        </p:blipFill>
        <p:spPr>
          <a:xfrm>
            <a:off x="12158974" y="5488585"/>
            <a:ext cx="1861536" cy="2383462"/>
          </a:xfrm>
          <a:prstGeom prst="rect">
            <a:avLst/>
          </a:prstGeom>
          <a:ln>
            <a:noFill/>
          </a:ln>
          <a:effectLst>
            <a:outerShdw blurRad="292100" dist="139700" dir="2700000" algn="tl" rotWithShape="0">
              <a:srgbClr val="333333">
                <a:alpha val="65000"/>
              </a:srgbClr>
            </a:outerShdw>
          </a:effectLst>
        </p:spPr>
      </p:pic>
      <p:pic>
        <p:nvPicPr>
          <p:cNvPr id="10" name="Imagem 9" descr="Logotipo, nome da empresa&#10;&#10;O conteúdo gerado por IA pode estar incorreto.">
            <a:extLst>
              <a:ext uri="{FF2B5EF4-FFF2-40B4-BE49-F238E27FC236}">
                <a16:creationId xmlns:a16="http://schemas.microsoft.com/office/drawing/2014/main" id="{5DA6AFD5-8DFC-F6BE-C116-1ACE3BCBD250}"/>
              </a:ext>
            </a:extLst>
          </p:cNvPr>
          <p:cNvPicPr>
            <a:picLocks noChangeAspect="1"/>
          </p:cNvPicPr>
          <p:nvPr/>
        </p:nvPicPr>
        <p:blipFill>
          <a:blip r:embed="rId6"/>
          <a:srcRect t="29687" b="31825"/>
          <a:stretch>
            <a:fillRect/>
          </a:stretch>
        </p:blipFill>
        <p:spPr>
          <a:xfrm>
            <a:off x="12889995" y="944870"/>
            <a:ext cx="1130515" cy="435109"/>
          </a:xfrm>
          <a:prstGeom prst="rect">
            <a:avLst/>
          </a:prstGeom>
        </p:spPr>
      </p:pic>
      <p:pic>
        <p:nvPicPr>
          <p:cNvPr id="11" name="Imagem 10" descr="Uma imagem contendo Mapa&#10;&#10;O conteúdo gerado por IA pode estar incorreto.">
            <a:extLst>
              <a:ext uri="{FF2B5EF4-FFF2-40B4-BE49-F238E27FC236}">
                <a16:creationId xmlns:a16="http://schemas.microsoft.com/office/drawing/2014/main" id="{FBF63798-F711-BC0C-48AB-FE3C5CD1BDFC}"/>
              </a:ext>
            </a:extLst>
          </p:cNvPr>
          <p:cNvPicPr>
            <a:picLocks noChangeAspect="1"/>
          </p:cNvPicPr>
          <p:nvPr/>
        </p:nvPicPr>
        <p:blipFill>
          <a:blip r:embed="rId7"/>
          <a:stretch>
            <a:fillRect/>
          </a:stretch>
        </p:blipFill>
        <p:spPr>
          <a:xfrm>
            <a:off x="899304" y="8015288"/>
            <a:ext cx="629551" cy="316928"/>
          </a:xfrm>
          <a:prstGeom prst="rect">
            <a:avLst/>
          </a:prstGeom>
        </p:spPr>
      </p:pic>
      <p:pic>
        <p:nvPicPr>
          <p:cNvPr id="12" name="Imagem 11" descr="Uma imagem contendo Mapa&#10;&#10;O conteúdo gerado por IA pode estar incorreto.">
            <a:extLst>
              <a:ext uri="{FF2B5EF4-FFF2-40B4-BE49-F238E27FC236}">
                <a16:creationId xmlns:a16="http://schemas.microsoft.com/office/drawing/2014/main" id="{468D0643-F15A-0EC1-BDC4-F0F82B5F02CA}"/>
              </a:ext>
            </a:extLst>
          </p:cNvPr>
          <p:cNvPicPr>
            <a:picLocks noChangeAspect="1"/>
          </p:cNvPicPr>
          <p:nvPr/>
        </p:nvPicPr>
        <p:blipFill>
          <a:blip r:embed="rId7"/>
          <a:stretch>
            <a:fillRect/>
          </a:stretch>
        </p:blipFill>
        <p:spPr>
          <a:xfrm>
            <a:off x="13705734" y="7829757"/>
            <a:ext cx="629551" cy="316928"/>
          </a:xfrm>
          <a:prstGeom prst="rect">
            <a:avLst/>
          </a:prstGeom>
        </p:spPr>
      </p:pic>
    </p:spTree>
    <p:extLst>
      <p:ext uri="{BB962C8B-B14F-4D97-AF65-F5344CB8AC3E}">
        <p14:creationId xmlns:p14="http://schemas.microsoft.com/office/powerpoint/2010/main" val="2805573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78537" y="836771"/>
            <a:ext cx="12897088" cy="605790"/>
          </a:xfrm>
          <a:prstGeom prst="rect">
            <a:avLst/>
          </a:prstGeom>
          <a:noFill/>
          <a:ln/>
        </p:spPr>
        <p:txBody>
          <a:bodyPr wrap="none" lIns="0" tIns="0" rIns="0" bIns="0" rtlCol="0" anchor="t"/>
          <a:lstStyle/>
          <a:p>
            <a:pPr marL="0" indent="0" algn="l">
              <a:lnSpc>
                <a:spcPts val="4750"/>
              </a:lnSpc>
              <a:buNone/>
            </a:pPr>
            <a:r>
              <a:rPr lang="en-US" sz="3800" b="1" dirty="0" err="1">
                <a:solidFill>
                  <a:srgbClr val="333F70"/>
                </a:solidFill>
                <a:latin typeface="Aptos" panose="020B0004020202020204" pitchFamily="34" charset="0"/>
                <a:ea typeface="Unbounded Bold" pitchFamily="34" charset="-122"/>
                <a:cs typeface="Unbounded Bold" pitchFamily="34" charset="-120"/>
              </a:rPr>
              <a:t>Atividade</a:t>
            </a:r>
            <a:r>
              <a:rPr lang="en-US" sz="3800" b="1" dirty="0">
                <a:solidFill>
                  <a:srgbClr val="333F70"/>
                </a:solidFill>
                <a:latin typeface="Aptos" panose="020B0004020202020204" pitchFamily="34" charset="0"/>
                <a:ea typeface="Unbounded Bold" pitchFamily="34" charset="-122"/>
                <a:cs typeface="Unbounded Bold" pitchFamily="34" charset="-120"/>
              </a:rPr>
              <a:t> </a:t>
            </a:r>
            <a:r>
              <a:rPr lang="en-US" sz="3800" b="1" dirty="0" err="1">
                <a:solidFill>
                  <a:srgbClr val="333F70"/>
                </a:solidFill>
                <a:latin typeface="Aptos" panose="020B0004020202020204" pitchFamily="34" charset="0"/>
                <a:ea typeface="Unbounded Bold" pitchFamily="34" charset="-122"/>
                <a:cs typeface="Unbounded Bold" pitchFamily="34" charset="-120"/>
              </a:rPr>
              <a:t>Econômica</a:t>
            </a:r>
            <a:r>
              <a:rPr lang="en-US" sz="3800" b="1" dirty="0">
                <a:solidFill>
                  <a:srgbClr val="333F70"/>
                </a:solidFill>
                <a:latin typeface="Aptos" panose="020B0004020202020204" pitchFamily="34" charset="0"/>
                <a:ea typeface="Unbounded Bold" pitchFamily="34" charset="-122"/>
                <a:cs typeface="Unbounded Bold" pitchFamily="34" charset="-120"/>
              </a:rPr>
              <a:t> - IBC-BR</a:t>
            </a:r>
            <a:endParaRPr lang="en-US" sz="3800" dirty="0">
              <a:latin typeface="Aptos" panose="020B0004020202020204" pitchFamily="34" charset="0"/>
            </a:endParaRPr>
          </a:p>
        </p:txBody>
      </p:sp>
      <p:sp>
        <p:nvSpPr>
          <p:cNvPr id="3" name="Text 1"/>
          <p:cNvSpPr/>
          <p:nvPr/>
        </p:nvSpPr>
        <p:spPr>
          <a:xfrm>
            <a:off x="678537" y="1927146"/>
            <a:ext cx="4403050" cy="303014"/>
          </a:xfrm>
          <a:prstGeom prst="rect">
            <a:avLst/>
          </a:prstGeom>
          <a:noFill/>
          <a:ln/>
        </p:spPr>
        <p:txBody>
          <a:bodyPr wrap="none" lIns="0" tIns="0" rIns="0" bIns="0" rtlCol="0" anchor="t"/>
          <a:lstStyle/>
          <a:p>
            <a:pPr marL="0" indent="0" algn="l">
              <a:lnSpc>
                <a:spcPts val="2350"/>
              </a:lnSpc>
              <a:buNone/>
            </a:pPr>
            <a:r>
              <a:rPr lang="en-US" sz="1900" b="1" dirty="0" err="1">
                <a:solidFill>
                  <a:srgbClr val="333F70"/>
                </a:solidFill>
                <a:latin typeface="Aptos" panose="020B0004020202020204" pitchFamily="34" charset="0"/>
                <a:ea typeface="Unbounded Bold" pitchFamily="34" charset="-122"/>
                <a:cs typeface="Unbounded Bold" pitchFamily="34" charset="-120"/>
              </a:rPr>
              <a:t>Crescimento</a:t>
            </a:r>
            <a:r>
              <a:rPr lang="en-US" sz="1900" b="1" dirty="0">
                <a:solidFill>
                  <a:srgbClr val="333F70"/>
                </a:solidFill>
                <a:latin typeface="Aptos" panose="020B0004020202020204" pitchFamily="34" charset="0"/>
                <a:ea typeface="Unbounded Bold" pitchFamily="34" charset="-122"/>
                <a:cs typeface="Unbounded Bold" pitchFamily="34" charset="-120"/>
              </a:rPr>
              <a:t> com </a:t>
            </a:r>
            <a:r>
              <a:rPr lang="en-US" sz="1900" b="1" dirty="0" err="1">
                <a:solidFill>
                  <a:srgbClr val="333F70"/>
                </a:solidFill>
                <a:latin typeface="Aptos" panose="020B0004020202020204" pitchFamily="34" charset="0"/>
                <a:ea typeface="Unbounded Bold" pitchFamily="34" charset="-122"/>
                <a:cs typeface="Unbounded Bold" pitchFamily="34" charset="-120"/>
              </a:rPr>
              <a:t>os</a:t>
            </a:r>
            <a:r>
              <a:rPr lang="en-US" sz="1900" b="1" dirty="0">
                <a:solidFill>
                  <a:srgbClr val="333F70"/>
                </a:solidFill>
                <a:latin typeface="Aptos" panose="020B0004020202020204" pitchFamily="34" charset="0"/>
                <a:ea typeface="Unbounded Bold" pitchFamily="34" charset="-122"/>
                <a:cs typeface="Unbounded Bold" pitchFamily="34" charset="-120"/>
              </a:rPr>
              <a:t> dados </a:t>
            </a:r>
            <a:r>
              <a:rPr lang="en-US" sz="1900" b="1" dirty="0" err="1">
                <a:solidFill>
                  <a:srgbClr val="333F70"/>
                </a:solidFill>
                <a:latin typeface="Aptos" panose="020B0004020202020204" pitchFamily="34" charset="0"/>
                <a:ea typeface="Unbounded Bold" pitchFamily="34" charset="-122"/>
                <a:cs typeface="Unbounded Bold" pitchFamily="34" charset="-120"/>
              </a:rPr>
              <a:t>até</a:t>
            </a:r>
            <a:r>
              <a:rPr lang="en-US" sz="1900" b="1" dirty="0">
                <a:solidFill>
                  <a:srgbClr val="333F70"/>
                </a:solidFill>
                <a:latin typeface="Aptos" panose="020B0004020202020204" pitchFamily="34" charset="0"/>
                <a:ea typeface="Unbounded Bold" pitchFamily="34" charset="-122"/>
                <a:cs typeface="Unbounded Bold" pitchFamily="34" charset="-120"/>
              </a:rPr>
              <a:t> </a:t>
            </a:r>
            <a:r>
              <a:rPr lang="en-US" sz="1900" b="1" dirty="0" err="1">
                <a:solidFill>
                  <a:srgbClr val="333F70"/>
                </a:solidFill>
                <a:latin typeface="Aptos" panose="020B0004020202020204" pitchFamily="34" charset="0"/>
                <a:ea typeface="Unbounded Bold" pitchFamily="34" charset="-122"/>
                <a:cs typeface="Unbounded Bold" pitchFamily="34" charset="-120"/>
              </a:rPr>
              <a:t>Setembro</a:t>
            </a:r>
            <a:endParaRPr lang="en-US" sz="1900" dirty="0">
              <a:latin typeface="Aptos" panose="020B0004020202020204" pitchFamily="34" charset="0"/>
            </a:endParaRPr>
          </a:p>
        </p:txBody>
      </p:sp>
      <p:sp>
        <p:nvSpPr>
          <p:cNvPr id="4" name="Text 2"/>
          <p:cNvSpPr/>
          <p:nvPr/>
        </p:nvSpPr>
        <p:spPr>
          <a:xfrm>
            <a:off x="678537" y="2423993"/>
            <a:ext cx="6400205" cy="930831"/>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IBC-Br de agosto: +0,4% </a:t>
            </a:r>
            <a:r>
              <a:rPr lang="pt-BR" sz="1500" dirty="0" err="1">
                <a:solidFill>
                  <a:srgbClr val="333F70"/>
                </a:solidFill>
                <a:latin typeface="Aptos" panose="020B0004020202020204" pitchFamily="34" charset="0"/>
                <a:ea typeface="Open Sans" pitchFamily="34" charset="-122"/>
                <a:cs typeface="Open Sans" pitchFamily="34" charset="-120"/>
              </a:rPr>
              <a:t>vs</a:t>
            </a:r>
            <a:r>
              <a:rPr lang="pt-BR" sz="1500" dirty="0">
                <a:solidFill>
                  <a:srgbClr val="333F70"/>
                </a:solidFill>
                <a:latin typeface="Aptos" panose="020B0004020202020204" pitchFamily="34" charset="0"/>
                <a:ea typeface="Open Sans" pitchFamily="34" charset="-122"/>
                <a:cs typeface="Open Sans" pitchFamily="34" charset="-120"/>
              </a:rPr>
              <a:t> julho (dessazonalizado)</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Indústria (+0,1%) e Serviços (+0,6%) puxaram o resultado</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Agropecuária surpreende com +1,9%, acima do esperado</a:t>
            </a:r>
            <a:endParaRPr lang="en-US" sz="1500" dirty="0">
              <a:latin typeface="Aptos" panose="020B0004020202020204" pitchFamily="34" charset="0"/>
            </a:endParaRPr>
          </a:p>
        </p:txBody>
      </p:sp>
      <p:sp>
        <p:nvSpPr>
          <p:cNvPr id="5" name="Text 3"/>
          <p:cNvSpPr/>
          <p:nvPr/>
        </p:nvSpPr>
        <p:spPr>
          <a:xfrm>
            <a:off x="678537" y="3548658"/>
            <a:ext cx="3892272" cy="303014"/>
          </a:xfrm>
          <a:prstGeom prst="rect">
            <a:avLst/>
          </a:prstGeom>
          <a:noFill/>
          <a:ln/>
        </p:spPr>
        <p:txBody>
          <a:bodyPr wrap="none" lIns="0" tIns="0" rIns="0" bIns="0" rtlCol="0" anchor="t"/>
          <a:lstStyle/>
          <a:p>
            <a:pPr marL="0" indent="0" algn="l">
              <a:lnSpc>
                <a:spcPts val="2350"/>
              </a:lnSpc>
              <a:buNone/>
            </a:pPr>
            <a:r>
              <a:rPr lang="en-US" sz="1900" b="1" dirty="0">
                <a:solidFill>
                  <a:srgbClr val="333F70"/>
                </a:solidFill>
                <a:latin typeface="Aptos" panose="020B0004020202020204" pitchFamily="34" charset="0"/>
                <a:ea typeface="Unbounded Bold" pitchFamily="34" charset="-122"/>
                <a:cs typeface="Unbounded Bold" pitchFamily="34" charset="-120"/>
              </a:rPr>
              <a:t>Desempenho dos Setores</a:t>
            </a:r>
            <a:endParaRPr lang="en-US" sz="1900" dirty="0">
              <a:latin typeface="Aptos" panose="020B0004020202020204" pitchFamily="34" charset="0"/>
            </a:endParaRPr>
          </a:p>
        </p:txBody>
      </p:sp>
      <p:sp>
        <p:nvSpPr>
          <p:cNvPr id="6" name="Text 4"/>
          <p:cNvSpPr/>
          <p:nvPr/>
        </p:nvSpPr>
        <p:spPr>
          <a:xfrm>
            <a:off x="678537" y="4045506"/>
            <a:ext cx="6400205" cy="1551384"/>
          </a:xfrm>
          <a:prstGeom prst="rect">
            <a:avLst/>
          </a:prstGeom>
          <a:noFill/>
          <a:ln/>
        </p:spPr>
        <p:txBody>
          <a:bodyPr wrap="square" lIns="0" tIns="0" rIns="0" bIns="0" rtlCol="0" anchor="t"/>
          <a:lstStyle/>
          <a:p>
            <a:pPr algn="just">
              <a:lnSpc>
                <a:spcPts val="2400"/>
              </a:lnSpc>
            </a:pPr>
            <a:r>
              <a:rPr lang="pt-BR" sz="1500" dirty="0">
                <a:solidFill>
                  <a:srgbClr val="333F70"/>
                </a:solidFill>
                <a:latin typeface="Aptos" panose="020B0004020202020204" pitchFamily="34" charset="0"/>
                <a:ea typeface="Open Sans" pitchFamily="34" charset="-122"/>
                <a:cs typeface="Open Sans" pitchFamily="34" charset="-120"/>
              </a:rPr>
              <a:t>No ano de 2025, destaque para:</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Agropecuária: +12%</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Serviços: +2,8%</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Indústria: +2,5%</a:t>
            </a:r>
          </a:p>
          <a:p>
            <a:pPr algn="just">
              <a:lnSpc>
                <a:spcPts val="2400"/>
              </a:lnSpc>
            </a:pPr>
            <a:r>
              <a:rPr lang="pt-BR" sz="1500" dirty="0">
                <a:solidFill>
                  <a:srgbClr val="333F70"/>
                </a:solidFill>
                <a:latin typeface="Aptos" panose="020B0004020202020204" pitchFamily="34" charset="0"/>
                <a:ea typeface="Open Sans" pitchFamily="34" charset="-122"/>
                <a:cs typeface="Open Sans" pitchFamily="34" charset="-120"/>
              </a:rPr>
              <a:t>Serviços seguem em níveis históricos elevado</a:t>
            </a:r>
            <a:endParaRPr lang="en-US" sz="1500" dirty="0">
              <a:latin typeface="Aptos" panose="020B0004020202020204" pitchFamily="34" charset="0"/>
            </a:endParaRPr>
          </a:p>
        </p:txBody>
      </p:sp>
      <p:sp>
        <p:nvSpPr>
          <p:cNvPr id="7" name="Text 5"/>
          <p:cNvSpPr/>
          <p:nvPr/>
        </p:nvSpPr>
        <p:spPr>
          <a:xfrm>
            <a:off x="678537" y="5790724"/>
            <a:ext cx="4492109" cy="303014"/>
          </a:xfrm>
          <a:prstGeom prst="rect">
            <a:avLst/>
          </a:prstGeom>
          <a:noFill/>
          <a:ln/>
        </p:spPr>
        <p:txBody>
          <a:bodyPr wrap="none" lIns="0" tIns="0" rIns="0" bIns="0" rtlCol="0" anchor="t"/>
          <a:lstStyle/>
          <a:p>
            <a:pPr marL="0" indent="0" algn="l">
              <a:lnSpc>
                <a:spcPts val="2350"/>
              </a:lnSpc>
              <a:buNone/>
            </a:pPr>
            <a:r>
              <a:rPr lang="en-US" sz="1900" b="1" dirty="0">
                <a:solidFill>
                  <a:srgbClr val="333F70"/>
                </a:solidFill>
                <a:latin typeface="Aptos" panose="020B0004020202020204" pitchFamily="34" charset="0"/>
                <a:ea typeface="Unbounded Bold" pitchFamily="34" charset="-122"/>
                <a:cs typeface="Unbounded Bold" pitchFamily="34" charset="-120"/>
              </a:rPr>
              <a:t>IBC-BR e </a:t>
            </a:r>
            <a:r>
              <a:rPr lang="en-US" sz="1900" b="1" dirty="0" err="1">
                <a:solidFill>
                  <a:srgbClr val="333F70"/>
                </a:solidFill>
                <a:latin typeface="Aptos" panose="020B0004020202020204" pitchFamily="34" charset="0"/>
                <a:ea typeface="Unbounded Bold" pitchFamily="34" charset="-122"/>
                <a:cs typeface="Unbounded Bold" pitchFamily="34" charset="-120"/>
              </a:rPr>
              <a:t>Tendência</a:t>
            </a:r>
            <a:r>
              <a:rPr lang="en-US" sz="1900" b="1" dirty="0">
                <a:solidFill>
                  <a:srgbClr val="333F70"/>
                </a:solidFill>
                <a:latin typeface="Aptos" panose="020B0004020202020204" pitchFamily="34" charset="0"/>
                <a:ea typeface="Unbounded Bold" pitchFamily="34" charset="-122"/>
                <a:cs typeface="Unbounded Bold" pitchFamily="34" charset="-120"/>
              </a:rPr>
              <a:t> para a </a:t>
            </a:r>
            <a:r>
              <a:rPr lang="en-US" sz="1900" b="1" dirty="0" err="1">
                <a:solidFill>
                  <a:srgbClr val="333F70"/>
                </a:solidFill>
                <a:latin typeface="Aptos" panose="020B0004020202020204" pitchFamily="34" charset="0"/>
                <a:ea typeface="Unbounded Bold" pitchFamily="34" charset="-122"/>
                <a:cs typeface="Unbounded Bold" pitchFamily="34" charset="-120"/>
              </a:rPr>
              <a:t>conclusão</a:t>
            </a:r>
            <a:r>
              <a:rPr lang="en-US" sz="1900" b="1" dirty="0">
                <a:solidFill>
                  <a:srgbClr val="333F70"/>
                </a:solidFill>
                <a:latin typeface="Aptos" panose="020B0004020202020204" pitchFamily="34" charset="0"/>
                <a:ea typeface="Unbounded Bold" pitchFamily="34" charset="-122"/>
                <a:cs typeface="Unbounded Bold" pitchFamily="34" charset="-120"/>
              </a:rPr>
              <a:t> de 2025</a:t>
            </a:r>
            <a:endParaRPr lang="en-US" sz="1900" dirty="0">
              <a:latin typeface="Aptos" panose="020B0004020202020204" pitchFamily="34" charset="0"/>
            </a:endParaRPr>
          </a:p>
        </p:txBody>
      </p:sp>
      <p:sp>
        <p:nvSpPr>
          <p:cNvPr id="8" name="Text 6"/>
          <p:cNvSpPr/>
          <p:nvPr/>
        </p:nvSpPr>
        <p:spPr>
          <a:xfrm>
            <a:off x="678537" y="6287572"/>
            <a:ext cx="6400205" cy="930831"/>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Consolidação da recuperação: mais forte desde a pandemia.</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Trajetória reforçada pelo setor de serviços.</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Boletim Focus: PIB 2025 → 2,3%.</a:t>
            </a:r>
          </a:p>
          <a:p>
            <a:pPr algn="just">
              <a:lnSpc>
                <a:spcPts val="2400"/>
              </a:lnSpc>
            </a:pPr>
            <a:endParaRPr lang="pt-BR" sz="1500" dirty="0">
              <a:solidFill>
                <a:srgbClr val="333F70"/>
              </a:solidFill>
              <a:latin typeface="Aptos" panose="020B0004020202020204" pitchFamily="34" charset="0"/>
              <a:ea typeface="Open Sans" pitchFamily="34" charset="-122"/>
              <a:cs typeface="Open Sans" pitchFamily="34" charset="-120"/>
            </a:endParaRPr>
          </a:p>
          <a:p>
            <a:pPr algn="just">
              <a:lnSpc>
                <a:spcPts val="2400"/>
              </a:lnSpc>
            </a:pPr>
            <a:endParaRPr lang="en-US" sz="1500" dirty="0">
              <a:latin typeface="Aptos" panose="020B0004020202020204" pitchFamily="34" charset="0"/>
            </a:endParaRPr>
          </a:p>
          <a:p>
            <a:pPr algn="just">
              <a:lnSpc>
                <a:spcPts val="2400"/>
              </a:lnSpc>
            </a:pPr>
            <a:endParaRPr lang="en-US" sz="1500" dirty="0">
              <a:latin typeface="Aptos" panose="020B0004020202020204" pitchFamily="34" charset="0"/>
            </a:endParaRPr>
          </a:p>
        </p:txBody>
      </p:sp>
      <p:sp>
        <p:nvSpPr>
          <p:cNvPr id="17" name="Retângulo 16">
            <a:extLst>
              <a:ext uri="{FF2B5EF4-FFF2-40B4-BE49-F238E27FC236}">
                <a16:creationId xmlns:a16="http://schemas.microsoft.com/office/drawing/2014/main" id="{D72A9320-3F9A-C581-9D9C-4C4E7DBBFA49}"/>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9" name="Imagem 8" descr="Logotipo, nome da empresa&#10;&#10;O conteúdo gerado por IA pode estar incorreto.">
            <a:extLst>
              <a:ext uri="{FF2B5EF4-FFF2-40B4-BE49-F238E27FC236}">
                <a16:creationId xmlns:a16="http://schemas.microsoft.com/office/drawing/2014/main" id="{AC0263D1-A9B9-7B54-11A9-02BCF2DD9C78}"/>
              </a:ext>
            </a:extLst>
          </p:cNvPr>
          <p:cNvPicPr>
            <a:picLocks noChangeAspect="1"/>
          </p:cNvPicPr>
          <p:nvPr/>
        </p:nvPicPr>
        <p:blipFill>
          <a:blip r:embed="rId3"/>
          <a:srcRect t="29687" b="31825"/>
          <a:stretch>
            <a:fillRect/>
          </a:stretch>
        </p:blipFill>
        <p:spPr>
          <a:xfrm>
            <a:off x="12889995" y="944870"/>
            <a:ext cx="1130515" cy="435109"/>
          </a:xfrm>
          <a:prstGeom prst="rect">
            <a:avLst/>
          </a:prstGeom>
        </p:spPr>
      </p:pic>
      <p:pic>
        <p:nvPicPr>
          <p:cNvPr id="10" name="Imagem 9" descr="Uma imagem contendo Mapa&#10;&#10;O conteúdo gerado por IA pode estar incorreto.">
            <a:extLst>
              <a:ext uri="{FF2B5EF4-FFF2-40B4-BE49-F238E27FC236}">
                <a16:creationId xmlns:a16="http://schemas.microsoft.com/office/drawing/2014/main" id="{291ED96E-FA84-9F48-0320-7D9E528AE24F}"/>
              </a:ext>
            </a:extLst>
          </p:cNvPr>
          <p:cNvPicPr>
            <a:picLocks noChangeAspect="1"/>
          </p:cNvPicPr>
          <p:nvPr/>
        </p:nvPicPr>
        <p:blipFill>
          <a:blip r:embed="rId4"/>
          <a:stretch>
            <a:fillRect/>
          </a:stretch>
        </p:blipFill>
        <p:spPr>
          <a:xfrm>
            <a:off x="13705734" y="7829757"/>
            <a:ext cx="629551" cy="316928"/>
          </a:xfrm>
          <a:prstGeom prst="rect">
            <a:avLst/>
          </a:prstGeom>
        </p:spPr>
      </p:pic>
      <p:pic>
        <p:nvPicPr>
          <p:cNvPr id="14" name="Imagem 13">
            <a:extLst>
              <a:ext uri="{FF2B5EF4-FFF2-40B4-BE49-F238E27FC236}">
                <a16:creationId xmlns:a16="http://schemas.microsoft.com/office/drawing/2014/main" id="{67FA342D-C502-77BA-5D1B-BC69B26173C4}"/>
              </a:ext>
            </a:extLst>
          </p:cNvPr>
          <p:cNvPicPr>
            <a:picLocks noChangeAspect="1"/>
          </p:cNvPicPr>
          <p:nvPr/>
        </p:nvPicPr>
        <p:blipFill>
          <a:blip r:embed="rId5"/>
          <a:stretch>
            <a:fillRect/>
          </a:stretch>
        </p:blipFill>
        <p:spPr>
          <a:xfrm>
            <a:off x="6678386" y="2078653"/>
            <a:ext cx="7656899" cy="3907875"/>
          </a:xfrm>
          <a:prstGeom prst="rect">
            <a:avLst/>
          </a:prstGeom>
          <a:ln>
            <a:noFill/>
          </a:ln>
          <a:effectLst>
            <a:outerShdw blurRad="292100" dist="139700" dir="2700000" algn="tl" rotWithShape="0">
              <a:srgbClr val="333333">
                <a:alpha val="65000"/>
              </a:srgbClr>
            </a:outerShdw>
          </a:effectLst>
        </p:spPr>
      </p:pic>
      <p:sp>
        <p:nvSpPr>
          <p:cNvPr id="18" name="CaixaDeTexto 17">
            <a:extLst>
              <a:ext uri="{FF2B5EF4-FFF2-40B4-BE49-F238E27FC236}">
                <a16:creationId xmlns:a16="http://schemas.microsoft.com/office/drawing/2014/main" id="{68A3AB3F-5234-FA8B-F737-EC0A4D1CAD02}"/>
              </a:ext>
            </a:extLst>
          </p:cNvPr>
          <p:cNvSpPr txBox="1"/>
          <p:nvPr/>
        </p:nvSpPr>
        <p:spPr>
          <a:xfrm>
            <a:off x="13602007" y="2655524"/>
            <a:ext cx="733278" cy="307777"/>
          </a:xfrm>
          <a:prstGeom prst="rect">
            <a:avLst/>
          </a:prstGeom>
          <a:noFill/>
        </p:spPr>
        <p:txBody>
          <a:bodyPr wrap="none" rtlCol="0">
            <a:spAutoFit/>
          </a:bodyPr>
          <a:lstStyle/>
          <a:p>
            <a:r>
              <a:rPr lang="pt-BR" sz="1400" b="1" dirty="0"/>
              <a:t>Set: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00F65-AA80-84B9-B53C-AD74087C5C8F}"/>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C0632607-0517-B9B6-1A45-FC31FF95DAE7}"/>
              </a:ext>
            </a:extLst>
          </p:cNvPr>
          <p:cNvSpPr/>
          <p:nvPr/>
        </p:nvSpPr>
        <p:spPr>
          <a:xfrm>
            <a:off x="593288" y="570190"/>
            <a:ext cx="9871512" cy="485183"/>
          </a:xfrm>
          <a:prstGeom prst="rect">
            <a:avLst/>
          </a:prstGeom>
          <a:noFill/>
          <a:ln/>
        </p:spPr>
        <p:txBody>
          <a:bodyPr wrap="square" lIns="0" tIns="0" rIns="0" bIns="0" rtlCol="0" anchor="t"/>
          <a:lstStyle/>
          <a:p>
            <a:pPr>
              <a:lnSpc>
                <a:spcPts val="4150"/>
              </a:lnSpc>
            </a:pPr>
            <a:r>
              <a:rPr lang="en-US" sz="3300" b="1" dirty="0">
                <a:solidFill>
                  <a:srgbClr val="333F70"/>
                </a:solidFill>
                <a:latin typeface="Aptos" panose="020B0004020202020204" pitchFamily="34" charset="0"/>
                <a:ea typeface="Unbounded Bold" pitchFamily="34" charset="-122"/>
                <a:cs typeface="Unbounded Bold" pitchFamily="34" charset="-120"/>
              </a:rPr>
              <a:t>Indústria Brasileira: </a:t>
            </a:r>
            <a:r>
              <a:rPr lang="en-US" sz="3300" b="1" dirty="0" err="1">
                <a:solidFill>
                  <a:srgbClr val="333F70"/>
                </a:solidFill>
                <a:latin typeface="Aptos" panose="020B0004020202020204" pitchFamily="34" charset="0"/>
                <a:ea typeface="Unbounded Bold" pitchFamily="34" charset="-122"/>
                <a:cs typeface="Unbounded Bold" pitchFamily="34" charset="-120"/>
              </a:rPr>
              <a:t>Resultados</a:t>
            </a:r>
            <a:r>
              <a:rPr lang="en-US" sz="3300" b="1" dirty="0">
                <a:solidFill>
                  <a:srgbClr val="333F70"/>
                </a:solidFill>
                <a:latin typeface="Aptos" panose="020B0004020202020204" pitchFamily="34" charset="0"/>
                <a:ea typeface="Unbounded Bold" pitchFamily="34" charset="-122"/>
                <a:cs typeface="Unbounded Bold" pitchFamily="34" charset="-120"/>
              </a:rPr>
              <a:t> e </a:t>
            </a:r>
            <a:r>
              <a:rPr lang="en-US" sz="3300" b="1" dirty="0" err="1">
                <a:solidFill>
                  <a:srgbClr val="333F70"/>
                </a:solidFill>
                <a:latin typeface="Aptos" panose="020B0004020202020204" pitchFamily="34" charset="0"/>
                <a:ea typeface="Unbounded Bold" pitchFamily="34" charset="-122"/>
                <a:cs typeface="Unbounded Bold" pitchFamily="34" charset="-120"/>
              </a:rPr>
              <a:t>Perspectivas</a:t>
            </a:r>
            <a:endParaRPr lang="en-US" sz="3300" dirty="0">
              <a:latin typeface="Aptos" panose="020B0004020202020204" pitchFamily="34" charset="0"/>
            </a:endParaRPr>
          </a:p>
        </p:txBody>
      </p:sp>
      <p:sp>
        <p:nvSpPr>
          <p:cNvPr id="17" name="Retângulo 16">
            <a:extLst>
              <a:ext uri="{FF2B5EF4-FFF2-40B4-BE49-F238E27FC236}">
                <a16:creationId xmlns:a16="http://schemas.microsoft.com/office/drawing/2014/main" id="{BC138DD3-55EB-29E9-FAB3-1F0B582B5A60}"/>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6" name="Imagem 15">
            <a:extLst>
              <a:ext uri="{FF2B5EF4-FFF2-40B4-BE49-F238E27FC236}">
                <a16:creationId xmlns:a16="http://schemas.microsoft.com/office/drawing/2014/main" id="{0FE8F9E2-CBAD-3F66-F987-79EEFDBA091D}"/>
              </a:ext>
            </a:extLst>
          </p:cNvPr>
          <p:cNvPicPr>
            <a:picLocks noChangeAspect="1"/>
          </p:cNvPicPr>
          <p:nvPr/>
        </p:nvPicPr>
        <p:blipFill>
          <a:blip r:embed="rId3"/>
          <a:stretch>
            <a:fillRect/>
          </a:stretch>
        </p:blipFill>
        <p:spPr>
          <a:xfrm>
            <a:off x="7078742" y="1905453"/>
            <a:ext cx="7312887" cy="4224860"/>
          </a:xfrm>
          <a:prstGeom prst="rect">
            <a:avLst/>
          </a:prstGeom>
          <a:ln>
            <a:noFill/>
          </a:ln>
          <a:effectLst>
            <a:outerShdw blurRad="292100" dist="139700" dir="2700000" algn="tl" rotWithShape="0">
              <a:srgbClr val="333333">
                <a:alpha val="65000"/>
              </a:srgbClr>
            </a:outerShdw>
          </a:effectLst>
        </p:spPr>
      </p:pic>
      <p:sp>
        <p:nvSpPr>
          <p:cNvPr id="22" name="Text 1">
            <a:extLst>
              <a:ext uri="{FF2B5EF4-FFF2-40B4-BE49-F238E27FC236}">
                <a16:creationId xmlns:a16="http://schemas.microsoft.com/office/drawing/2014/main" id="{55893413-68DE-8CF3-0D04-9A4CC312256E}"/>
              </a:ext>
            </a:extLst>
          </p:cNvPr>
          <p:cNvSpPr/>
          <p:nvPr/>
        </p:nvSpPr>
        <p:spPr>
          <a:xfrm>
            <a:off x="678537" y="1408606"/>
            <a:ext cx="4403050" cy="303014"/>
          </a:xfrm>
          <a:prstGeom prst="rect">
            <a:avLst/>
          </a:prstGeom>
          <a:noFill/>
          <a:ln/>
        </p:spPr>
        <p:txBody>
          <a:bodyPr wrap="none" lIns="0" tIns="0" rIns="0" bIns="0" rtlCol="0" anchor="t"/>
          <a:lstStyle/>
          <a:p>
            <a:pPr marL="0" indent="0" algn="l">
              <a:lnSpc>
                <a:spcPts val="2350"/>
              </a:lnSpc>
              <a:buNone/>
            </a:pPr>
            <a:r>
              <a:rPr lang="en-US" sz="1900" b="1" dirty="0" err="1">
                <a:solidFill>
                  <a:srgbClr val="333F70"/>
                </a:solidFill>
                <a:latin typeface="Aptos" panose="020B0004020202020204" pitchFamily="34" charset="0"/>
                <a:ea typeface="Unbounded Bold" pitchFamily="34" charset="-122"/>
                <a:cs typeface="Unbounded Bold" pitchFamily="34" charset="-120"/>
              </a:rPr>
              <a:t>Visão</a:t>
            </a:r>
            <a:r>
              <a:rPr lang="en-US" sz="1900" b="1" dirty="0">
                <a:solidFill>
                  <a:srgbClr val="333F70"/>
                </a:solidFill>
                <a:latin typeface="Aptos" panose="020B0004020202020204" pitchFamily="34" charset="0"/>
                <a:ea typeface="Unbounded Bold" pitchFamily="34" charset="-122"/>
                <a:cs typeface="Unbounded Bold" pitchFamily="34" charset="-120"/>
              </a:rPr>
              <a:t> Geral da Indústria </a:t>
            </a:r>
            <a:r>
              <a:rPr lang="en-US" sz="1900" b="1" dirty="0" err="1">
                <a:solidFill>
                  <a:srgbClr val="333F70"/>
                </a:solidFill>
                <a:latin typeface="Aptos" panose="020B0004020202020204" pitchFamily="34" charset="0"/>
                <a:ea typeface="Unbounded Bold" pitchFamily="34" charset="-122"/>
                <a:cs typeface="Unbounded Bold" pitchFamily="34" charset="-120"/>
              </a:rPr>
              <a:t>em</a:t>
            </a:r>
            <a:r>
              <a:rPr lang="en-US" sz="1900" b="1" dirty="0">
                <a:solidFill>
                  <a:srgbClr val="333F70"/>
                </a:solidFill>
                <a:latin typeface="Aptos" panose="020B0004020202020204" pitchFamily="34" charset="0"/>
                <a:ea typeface="Unbounded Bold" pitchFamily="34" charset="-122"/>
                <a:cs typeface="Unbounded Bold" pitchFamily="34" charset="-120"/>
              </a:rPr>
              <a:t> 2025</a:t>
            </a:r>
            <a:endParaRPr lang="en-US" sz="1900" dirty="0">
              <a:latin typeface="Aptos" panose="020B0004020202020204" pitchFamily="34" charset="0"/>
            </a:endParaRPr>
          </a:p>
        </p:txBody>
      </p:sp>
      <p:sp>
        <p:nvSpPr>
          <p:cNvPr id="23" name="Text 2">
            <a:extLst>
              <a:ext uri="{FF2B5EF4-FFF2-40B4-BE49-F238E27FC236}">
                <a16:creationId xmlns:a16="http://schemas.microsoft.com/office/drawing/2014/main" id="{B7464B33-950C-482F-ED65-EF2266F29B0E}"/>
              </a:ext>
            </a:extLst>
          </p:cNvPr>
          <p:cNvSpPr/>
          <p:nvPr/>
        </p:nvSpPr>
        <p:spPr>
          <a:xfrm>
            <a:off x="678537" y="1905453"/>
            <a:ext cx="6400205" cy="1636033"/>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Agosto/25: +0,8% (melhor resultado desde março/25)</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Setembro/25: –0,4%</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Outubro/25: 0,1%</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Acumulado no ano: +1,8%</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Acumulado último 12 meses: 2,8%</a:t>
            </a:r>
            <a:endParaRPr lang="en-US" sz="1500" dirty="0">
              <a:latin typeface="Aptos" panose="020B0004020202020204" pitchFamily="34" charset="0"/>
            </a:endParaRPr>
          </a:p>
        </p:txBody>
      </p:sp>
      <p:sp>
        <p:nvSpPr>
          <p:cNvPr id="24" name="Text 1">
            <a:extLst>
              <a:ext uri="{FF2B5EF4-FFF2-40B4-BE49-F238E27FC236}">
                <a16:creationId xmlns:a16="http://schemas.microsoft.com/office/drawing/2014/main" id="{97CA0401-F3AA-33C7-0930-D39CB3A68313}"/>
              </a:ext>
            </a:extLst>
          </p:cNvPr>
          <p:cNvSpPr/>
          <p:nvPr/>
        </p:nvSpPr>
        <p:spPr>
          <a:xfrm>
            <a:off x="678536" y="3577772"/>
            <a:ext cx="4403050" cy="303014"/>
          </a:xfrm>
          <a:prstGeom prst="rect">
            <a:avLst/>
          </a:prstGeom>
          <a:noFill/>
          <a:ln/>
        </p:spPr>
        <p:txBody>
          <a:bodyPr wrap="none" lIns="0" tIns="0" rIns="0" bIns="0" rtlCol="0" anchor="t"/>
          <a:lstStyle/>
          <a:p>
            <a:pPr marL="0" indent="0" algn="l">
              <a:lnSpc>
                <a:spcPts val="2350"/>
              </a:lnSpc>
              <a:buNone/>
            </a:pPr>
            <a:r>
              <a:rPr lang="en-US" sz="1900" b="1" dirty="0" err="1">
                <a:solidFill>
                  <a:srgbClr val="333F70"/>
                </a:solidFill>
                <a:latin typeface="Aptos" panose="020B0004020202020204" pitchFamily="34" charset="0"/>
                <a:ea typeface="Unbounded Bold" pitchFamily="34" charset="-122"/>
                <a:cs typeface="Unbounded Bold" pitchFamily="34" charset="-120"/>
              </a:rPr>
              <a:t>Nível</a:t>
            </a:r>
            <a:r>
              <a:rPr lang="en-US" sz="1900" b="1" dirty="0">
                <a:solidFill>
                  <a:srgbClr val="333F70"/>
                </a:solidFill>
                <a:latin typeface="Aptos" panose="020B0004020202020204" pitchFamily="34" charset="0"/>
                <a:ea typeface="Unbounded Bold" pitchFamily="34" charset="-122"/>
                <a:cs typeface="Unbounded Bold" pitchFamily="34" charset="-120"/>
              </a:rPr>
              <a:t> da </a:t>
            </a:r>
            <a:r>
              <a:rPr lang="en-US" sz="1900" b="1" dirty="0" err="1">
                <a:solidFill>
                  <a:srgbClr val="333F70"/>
                </a:solidFill>
                <a:latin typeface="Aptos" panose="020B0004020202020204" pitchFamily="34" charset="0"/>
                <a:ea typeface="Unbounded Bold" pitchFamily="34" charset="-122"/>
                <a:cs typeface="Unbounded Bold" pitchFamily="34" charset="-120"/>
              </a:rPr>
              <a:t>Produção</a:t>
            </a:r>
            <a:r>
              <a:rPr lang="en-US" sz="1900" b="1" dirty="0">
                <a:solidFill>
                  <a:srgbClr val="333F70"/>
                </a:solidFill>
                <a:latin typeface="Aptos" panose="020B0004020202020204" pitchFamily="34" charset="0"/>
                <a:ea typeface="Unbounded Bold" pitchFamily="34" charset="-122"/>
                <a:cs typeface="Unbounded Bold" pitchFamily="34" charset="-120"/>
              </a:rPr>
              <a:t> Industrial no </a:t>
            </a:r>
            <a:r>
              <a:rPr lang="en-US" sz="1900" b="1" dirty="0" err="1">
                <a:solidFill>
                  <a:srgbClr val="333F70"/>
                </a:solidFill>
                <a:latin typeface="Aptos" panose="020B0004020202020204" pitchFamily="34" charset="0"/>
                <a:ea typeface="Unbounded Bold" pitchFamily="34" charset="-122"/>
                <a:cs typeface="Unbounded Bold" pitchFamily="34" charset="-120"/>
              </a:rPr>
              <a:t>Médio</a:t>
            </a:r>
            <a:r>
              <a:rPr lang="en-US" sz="1900" b="1" dirty="0">
                <a:solidFill>
                  <a:srgbClr val="333F70"/>
                </a:solidFill>
                <a:latin typeface="Aptos" panose="020B0004020202020204" pitchFamily="34" charset="0"/>
                <a:ea typeface="Unbounded Bold" pitchFamily="34" charset="-122"/>
                <a:cs typeface="Unbounded Bold" pitchFamily="34" charset="-120"/>
              </a:rPr>
              <a:t> </a:t>
            </a:r>
            <a:r>
              <a:rPr lang="en-US" sz="1900" b="1" dirty="0" err="1">
                <a:solidFill>
                  <a:srgbClr val="333F70"/>
                </a:solidFill>
                <a:latin typeface="Aptos" panose="020B0004020202020204" pitchFamily="34" charset="0"/>
                <a:ea typeface="Unbounded Bold" pitchFamily="34" charset="-122"/>
                <a:cs typeface="Unbounded Bold" pitchFamily="34" charset="-120"/>
              </a:rPr>
              <a:t>Prazo</a:t>
            </a:r>
            <a:endParaRPr lang="en-US" sz="1900" dirty="0">
              <a:latin typeface="Aptos" panose="020B0004020202020204" pitchFamily="34" charset="0"/>
            </a:endParaRPr>
          </a:p>
        </p:txBody>
      </p:sp>
      <p:sp>
        <p:nvSpPr>
          <p:cNvPr id="25" name="Text 2">
            <a:extLst>
              <a:ext uri="{FF2B5EF4-FFF2-40B4-BE49-F238E27FC236}">
                <a16:creationId xmlns:a16="http://schemas.microsoft.com/office/drawing/2014/main" id="{38489821-AD16-ED19-93E2-18A2781DDDCE}"/>
              </a:ext>
            </a:extLst>
          </p:cNvPr>
          <p:cNvSpPr/>
          <p:nvPr/>
        </p:nvSpPr>
        <p:spPr>
          <a:xfrm>
            <a:off x="678536" y="4074620"/>
            <a:ext cx="5069121" cy="1183684"/>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Indústria está +2,3% acima do </a:t>
            </a:r>
            <a:r>
              <a:rPr lang="pt-BR" sz="1500" dirty="0" err="1">
                <a:solidFill>
                  <a:srgbClr val="333F70"/>
                </a:solidFill>
                <a:latin typeface="Aptos" panose="020B0004020202020204" pitchFamily="34" charset="0"/>
                <a:ea typeface="Open Sans" pitchFamily="34" charset="-122"/>
                <a:cs typeface="Open Sans" pitchFamily="34" charset="-120"/>
              </a:rPr>
              <a:t>pré</a:t>
            </a:r>
            <a:r>
              <a:rPr lang="pt-BR" sz="1500" dirty="0">
                <a:solidFill>
                  <a:srgbClr val="333F70"/>
                </a:solidFill>
                <a:latin typeface="Aptos" panose="020B0004020202020204" pitchFamily="34" charset="0"/>
                <a:ea typeface="Open Sans" pitchFamily="34" charset="-122"/>
                <a:cs typeface="Open Sans" pitchFamily="34" charset="-120"/>
              </a:rPr>
              <a:t>-pandemia</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Ainda 14,8% abaixo do recorde histórico (2011)</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Recuperação lenta e com oscilações mensais</a:t>
            </a:r>
            <a:endParaRPr lang="en-US" sz="1500" dirty="0">
              <a:latin typeface="Aptos" panose="020B0004020202020204" pitchFamily="34" charset="0"/>
            </a:endParaRPr>
          </a:p>
        </p:txBody>
      </p:sp>
      <p:sp>
        <p:nvSpPr>
          <p:cNvPr id="26" name="Text 1">
            <a:extLst>
              <a:ext uri="{FF2B5EF4-FFF2-40B4-BE49-F238E27FC236}">
                <a16:creationId xmlns:a16="http://schemas.microsoft.com/office/drawing/2014/main" id="{9EBBC818-970A-EC70-3F68-53E66E69055E}"/>
              </a:ext>
            </a:extLst>
          </p:cNvPr>
          <p:cNvSpPr/>
          <p:nvPr/>
        </p:nvSpPr>
        <p:spPr>
          <a:xfrm>
            <a:off x="678537" y="5235457"/>
            <a:ext cx="4403050" cy="303014"/>
          </a:xfrm>
          <a:prstGeom prst="rect">
            <a:avLst/>
          </a:prstGeom>
          <a:noFill/>
          <a:ln/>
        </p:spPr>
        <p:txBody>
          <a:bodyPr wrap="none" lIns="0" tIns="0" rIns="0" bIns="0" rtlCol="0" anchor="t"/>
          <a:lstStyle/>
          <a:p>
            <a:pPr marL="0" indent="0" algn="l">
              <a:lnSpc>
                <a:spcPts val="2350"/>
              </a:lnSpc>
              <a:buNone/>
            </a:pPr>
            <a:r>
              <a:rPr lang="en-US" sz="1900" b="1" dirty="0" err="1">
                <a:solidFill>
                  <a:srgbClr val="333F70"/>
                </a:solidFill>
                <a:latin typeface="Aptos" panose="020B0004020202020204" pitchFamily="34" charset="0"/>
                <a:ea typeface="Unbounded Bold" pitchFamily="34" charset="-122"/>
                <a:cs typeface="Unbounded Bold" pitchFamily="34" charset="-120"/>
              </a:rPr>
              <a:t>Categorias</a:t>
            </a:r>
            <a:r>
              <a:rPr lang="en-US" sz="1900" b="1" dirty="0">
                <a:solidFill>
                  <a:srgbClr val="333F70"/>
                </a:solidFill>
                <a:latin typeface="Aptos" panose="020B0004020202020204" pitchFamily="34" charset="0"/>
                <a:ea typeface="Unbounded Bold" pitchFamily="34" charset="-122"/>
                <a:cs typeface="Unbounded Bold" pitchFamily="34" charset="-120"/>
              </a:rPr>
              <a:t> </a:t>
            </a:r>
            <a:r>
              <a:rPr lang="en-US" sz="1900" b="1" dirty="0" err="1">
                <a:solidFill>
                  <a:srgbClr val="333F70"/>
                </a:solidFill>
                <a:latin typeface="Aptos" panose="020B0004020202020204" pitchFamily="34" charset="0"/>
                <a:ea typeface="Unbounded Bold" pitchFamily="34" charset="-122"/>
                <a:cs typeface="Unbounded Bold" pitchFamily="34" charset="-120"/>
              </a:rPr>
              <a:t>Econômicas</a:t>
            </a:r>
            <a:endParaRPr lang="en-US" sz="1900" dirty="0">
              <a:latin typeface="Aptos" panose="020B0004020202020204" pitchFamily="34" charset="0"/>
            </a:endParaRPr>
          </a:p>
        </p:txBody>
      </p:sp>
      <p:sp>
        <p:nvSpPr>
          <p:cNvPr id="27" name="Text 2">
            <a:extLst>
              <a:ext uri="{FF2B5EF4-FFF2-40B4-BE49-F238E27FC236}">
                <a16:creationId xmlns:a16="http://schemas.microsoft.com/office/drawing/2014/main" id="{056B0F0D-3E6E-3D29-84D8-C7A65450A36C}"/>
              </a:ext>
            </a:extLst>
          </p:cNvPr>
          <p:cNvSpPr/>
          <p:nvPr/>
        </p:nvSpPr>
        <p:spPr>
          <a:xfrm>
            <a:off x="678537" y="5732305"/>
            <a:ext cx="6767292" cy="1183684"/>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Bens intermediários: –0,4% (fim de ciclo de 7 altas – acumulado de +3,6%)</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Bens de consumo </a:t>
            </a:r>
            <a:r>
              <a:rPr lang="pt-BR" sz="1500" dirty="0" err="1">
                <a:solidFill>
                  <a:srgbClr val="333F70"/>
                </a:solidFill>
                <a:latin typeface="Aptos" panose="020B0004020202020204" pitchFamily="34" charset="0"/>
                <a:ea typeface="Open Sans" pitchFamily="34" charset="-122"/>
                <a:cs typeface="Open Sans" pitchFamily="34" charset="-120"/>
              </a:rPr>
              <a:t>semi</a:t>
            </a:r>
            <a:r>
              <a:rPr lang="pt-BR" sz="1500" dirty="0">
                <a:solidFill>
                  <a:srgbClr val="333F70"/>
                </a:solidFill>
                <a:latin typeface="Aptos" panose="020B0004020202020204" pitchFamily="34" charset="0"/>
                <a:ea typeface="Open Sans" pitchFamily="34" charset="-122"/>
                <a:cs typeface="Open Sans" pitchFamily="34" charset="-120"/>
              </a:rPr>
              <a:t> e não duráveis: –0,1%</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Bens de consumo duráveis: –1,4%</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Bens de capital: +0,1% (único crescimento do mês)</a:t>
            </a:r>
            <a:endParaRPr lang="en-US" sz="1500" dirty="0">
              <a:latin typeface="Aptos" panose="020B0004020202020204" pitchFamily="34" charset="0"/>
            </a:endParaRPr>
          </a:p>
        </p:txBody>
      </p:sp>
      <p:pic>
        <p:nvPicPr>
          <p:cNvPr id="2" name="Imagem 1" descr="Logotipo, nome da empresa&#10;&#10;O conteúdo gerado por IA pode estar incorreto.">
            <a:extLst>
              <a:ext uri="{FF2B5EF4-FFF2-40B4-BE49-F238E27FC236}">
                <a16:creationId xmlns:a16="http://schemas.microsoft.com/office/drawing/2014/main" id="{D6F84C7E-3789-9279-B891-3D42F37C1542}"/>
              </a:ext>
            </a:extLst>
          </p:cNvPr>
          <p:cNvPicPr>
            <a:picLocks noChangeAspect="1"/>
          </p:cNvPicPr>
          <p:nvPr/>
        </p:nvPicPr>
        <p:blipFill>
          <a:blip r:embed="rId4"/>
          <a:srcRect t="29687" b="31825"/>
          <a:stretch>
            <a:fillRect/>
          </a:stretch>
        </p:blipFill>
        <p:spPr>
          <a:xfrm>
            <a:off x="12889995" y="944870"/>
            <a:ext cx="1130515" cy="435109"/>
          </a:xfrm>
          <a:prstGeom prst="rect">
            <a:avLst/>
          </a:prstGeom>
        </p:spPr>
      </p:pic>
      <p:pic>
        <p:nvPicPr>
          <p:cNvPr id="4" name="Imagem 3" descr="Uma imagem contendo Mapa&#10;&#10;O conteúdo gerado por IA pode estar incorreto.">
            <a:extLst>
              <a:ext uri="{FF2B5EF4-FFF2-40B4-BE49-F238E27FC236}">
                <a16:creationId xmlns:a16="http://schemas.microsoft.com/office/drawing/2014/main" id="{A9468630-38D6-7F99-4324-2E468E6BD346}"/>
              </a:ext>
            </a:extLst>
          </p:cNvPr>
          <p:cNvPicPr>
            <a:picLocks noChangeAspect="1"/>
          </p:cNvPicPr>
          <p:nvPr/>
        </p:nvPicPr>
        <p:blipFill>
          <a:blip r:embed="rId5"/>
          <a:stretch>
            <a:fillRect/>
          </a:stretch>
        </p:blipFill>
        <p:spPr>
          <a:xfrm>
            <a:off x="13705734" y="7829757"/>
            <a:ext cx="629551" cy="316928"/>
          </a:xfrm>
          <a:prstGeom prst="rect">
            <a:avLst/>
          </a:prstGeom>
        </p:spPr>
      </p:pic>
    </p:spTree>
    <p:extLst>
      <p:ext uri="{BB962C8B-B14F-4D97-AF65-F5344CB8AC3E}">
        <p14:creationId xmlns:p14="http://schemas.microsoft.com/office/powerpoint/2010/main" val="1309067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CB734-90FC-93FB-0BB3-53CAC494F223}"/>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B78174D5-AC87-0B7D-D532-2CDCAB6C7970}"/>
              </a:ext>
            </a:extLst>
          </p:cNvPr>
          <p:cNvSpPr/>
          <p:nvPr/>
        </p:nvSpPr>
        <p:spPr>
          <a:xfrm>
            <a:off x="593288" y="570190"/>
            <a:ext cx="9871512" cy="485183"/>
          </a:xfrm>
          <a:prstGeom prst="rect">
            <a:avLst/>
          </a:prstGeom>
          <a:noFill/>
          <a:ln/>
        </p:spPr>
        <p:txBody>
          <a:bodyPr wrap="square" lIns="0" tIns="0" rIns="0" bIns="0" rtlCol="0" anchor="t"/>
          <a:lstStyle/>
          <a:p>
            <a:pPr marL="0" indent="0" algn="l">
              <a:lnSpc>
                <a:spcPts val="4150"/>
              </a:lnSpc>
              <a:buNone/>
            </a:pPr>
            <a:r>
              <a:rPr lang="en-US" sz="3300" b="1" dirty="0">
                <a:solidFill>
                  <a:srgbClr val="333F70"/>
                </a:solidFill>
                <a:latin typeface="Aptos" panose="020B0004020202020204" pitchFamily="34" charset="0"/>
                <a:ea typeface="Unbounded Bold" pitchFamily="34" charset="-122"/>
                <a:cs typeface="Unbounded Bold" pitchFamily="34" charset="-120"/>
              </a:rPr>
              <a:t>Indústria Brasileira: Desempenho e Perspectivas</a:t>
            </a:r>
            <a:endParaRPr lang="en-US" sz="3300" dirty="0">
              <a:latin typeface="Aptos" panose="020B0004020202020204" pitchFamily="34" charset="0"/>
            </a:endParaRPr>
          </a:p>
        </p:txBody>
      </p:sp>
      <p:sp>
        <p:nvSpPr>
          <p:cNvPr id="17" name="Retângulo 16">
            <a:extLst>
              <a:ext uri="{FF2B5EF4-FFF2-40B4-BE49-F238E27FC236}">
                <a16:creationId xmlns:a16="http://schemas.microsoft.com/office/drawing/2014/main" id="{BBEB2529-1CDB-ABE0-7DBD-ECCF0D71E4CA}"/>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Text 1">
            <a:extLst>
              <a:ext uri="{FF2B5EF4-FFF2-40B4-BE49-F238E27FC236}">
                <a16:creationId xmlns:a16="http://schemas.microsoft.com/office/drawing/2014/main" id="{C7C9172B-D3FD-9C35-D184-149202ED8919}"/>
              </a:ext>
            </a:extLst>
          </p:cNvPr>
          <p:cNvSpPr/>
          <p:nvPr/>
        </p:nvSpPr>
        <p:spPr>
          <a:xfrm>
            <a:off x="678537" y="1408606"/>
            <a:ext cx="4403050" cy="303014"/>
          </a:xfrm>
          <a:prstGeom prst="rect">
            <a:avLst/>
          </a:prstGeom>
          <a:noFill/>
          <a:ln/>
        </p:spPr>
        <p:txBody>
          <a:bodyPr wrap="none" lIns="0" tIns="0" rIns="0" bIns="0" rtlCol="0" anchor="t"/>
          <a:lstStyle/>
          <a:p>
            <a:pPr marL="0" indent="0" algn="l">
              <a:lnSpc>
                <a:spcPts val="2350"/>
              </a:lnSpc>
              <a:buNone/>
            </a:pPr>
            <a:r>
              <a:rPr lang="en-US" sz="1900" b="1" dirty="0" err="1">
                <a:solidFill>
                  <a:srgbClr val="333F70"/>
                </a:solidFill>
                <a:latin typeface="Aptos" panose="020B0004020202020204" pitchFamily="34" charset="0"/>
                <a:ea typeface="Unbounded Bold" pitchFamily="34" charset="-122"/>
                <a:cs typeface="Unbounded Bold" pitchFamily="34" charset="-120"/>
              </a:rPr>
              <a:t>Análise</a:t>
            </a:r>
            <a:r>
              <a:rPr lang="en-US" sz="1900" b="1" dirty="0">
                <a:solidFill>
                  <a:srgbClr val="333F70"/>
                </a:solidFill>
                <a:latin typeface="Aptos" panose="020B0004020202020204" pitchFamily="34" charset="0"/>
                <a:ea typeface="Unbounded Bold" pitchFamily="34" charset="-122"/>
                <a:cs typeface="Unbounded Bold" pitchFamily="34" charset="-120"/>
              </a:rPr>
              <a:t> do DEPE: Indústria </a:t>
            </a:r>
            <a:r>
              <a:rPr lang="en-US" sz="1900" b="1" dirty="0" err="1">
                <a:solidFill>
                  <a:srgbClr val="333F70"/>
                </a:solidFill>
                <a:latin typeface="Aptos" panose="020B0004020202020204" pitchFamily="34" charset="0"/>
                <a:ea typeface="Unbounded Bold" pitchFamily="34" charset="-122"/>
                <a:cs typeface="Unbounded Bold" pitchFamily="34" charset="-120"/>
              </a:rPr>
              <a:t>Extrativa</a:t>
            </a:r>
            <a:r>
              <a:rPr lang="en-US" sz="1900" b="1" dirty="0">
                <a:solidFill>
                  <a:srgbClr val="333F70"/>
                </a:solidFill>
                <a:latin typeface="Aptos" panose="020B0004020202020204" pitchFamily="34" charset="0"/>
                <a:ea typeface="Unbounded Bold" pitchFamily="34" charset="-122"/>
                <a:cs typeface="Unbounded Bold" pitchFamily="34" charset="-120"/>
              </a:rPr>
              <a:t>  </a:t>
            </a:r>
            <a:endParaRPr lang="en-US" sz="1900" dirty="0">
              <a:latin typeface="Aptos" panose="020B0004020202020204" pitchFamily="34" charset="0"/>
            </a:endParaRPr>
          </a:p>
        </p:txBody>
      </p:sp>
      <p:sp>
        <p:nvSpPr>
          <p:cNvPr id="23" name="Text 2">
            <a:extLst>
              <a:ext uri="{FF2B5EF4-FFF2-40B4-BE49-F238E27FC236}">
                <a16:creationId xmlns:a16="http://schemas.microsoft.com/office/drawing/2014/main" id="{5A981851-18F8-95DF-8A03-E307DEED3F41}"/>
              </a:ext>
            </a:extLst>
          </p:cNvPr>
          <p:cNvSpPr/>
          <p:nvPr/>
        </p:nvSpPr>
        <p:spPr>
          <a:xfrm>
            <a:off x="678537" y="1905453"/>
            <a:ext cx="6400205" cy="2535918"/>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Exportações da indústria extrativa: US$ 16,6 bi no 2º tri/25</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Crescimento +40% </a:t>
            </a:r>
            <a:r>
              <a:rPr lang="pt-BR" sz="1500" dirty="0" err="1">
                <a:solidFill>
                  <a:srgbClr val="333F70"/>
                </a:solidFill>
                <a:latin typeface="Aptos" panose="020B0004020202020204" pitchFamily="34" charset="0"/>
                <a:ea typeface="Open Sans" pitchFamily="34" charset="-122"/>
                <a:cs typeface="Open Sans" pitchFamily="34" charset="-120"/>
              </a:rPr>
              <a:t>vs</a:t>
            </a:r>
            <a:r>
              <a:rPr lang="pt-BR" sz="1500" dirty="0">
                <a:solidFill>
                  <a:srgbClr val="333F70"/>
                </a:solidFill>
                <a:latin typeface="Aptos" panose="020B0004020202020204" pitchFamily="34" charset="0"/>
                <a:ea typeface="Open Sans" pitchFamily="34" charset="-122"/>
                <a:cs typeface="Open Sans" pitchFamily="34" charset="-120"/>
              </a:rPr>
              <a:t> trimestre anterior</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Produtos que mais impulsionam:</a:t>
            </a:r>
          </a:p>
          <a:p>
            <a:pPr marL="742950" lvl="1" indent="-285750" algn="just">
              <a:lnSpc>
                <a:spcPts val="2400"/>
              </a:lnSpc>
              <a:buFont typeface="Courier New" panose="02070309020205020404" pitchFamily="49" charset="0"/>
              <a:buChar char="o"/>
            </a:pPr>
            <a:r>
              <a:rPr lang="pt-BR" sz="1500" dirty="0">
                <a:solidFill>
                  <a:srgbClr val="333F70"/>
                </a:solidFill>
                <a:latin typeface="Aptos" panose="020B0004020202020204" pitchFamily="34" charset="0"/>
                <a:ea typeface="Open Sans" pitchFamily="34" charset="-122"/>
                <a:cs typeface="Open Sans" pitchFamily="34" charset="-120"/>
              </a:rPr>
              <a:t>óleo bruto de petróleo</a:t>
            </a:r>
          </a:p>
          <a:p>
            <a:pPr marL="742950" lvl="1" indent="-285750" algn="just">
              <a:lnSpc>
                <a:spcPts val="2400"/>
              </a:lnSpc>
              <a:buFont typeface="Courier New" panose="02070309020205020404" pitchFamily="49" charset="0"/>
              <a:buChar char="o"/>
            </a:pPr>
            <a:r>
              <a:rPr lang="pt-BR" sz="1500" dirty="0">
                <a:solidFill>
                  <a:srgbClr val="333F70"/>
                </a:solidFill>
                <a:latin typeface="Aptos" panose="020B0004020202020204" pitchFamily="34" charset="0"/>
                <a:ea typeface="Open Sans" pitchFamily="34" charset="-122"/>
                <a:cs typeface="Open Sans" pitchFamily="34" charset="-120"/>
              </a:rPr>
              <a:t>minério de ferro</a:t>
            </a:r>
          </a:p>
          <a:p>
            <a:pPr marL="742950" lvl="1" indent="-285750" algn="just">
              <a:lnSpc>
                <a:spcPts val="2400"/>
              </a:lnSpc>
              <a:buFont typeface="Courier New" panose="02070309020205020404" pitchFamily="49" charset="0"/>
              <a:buChar char="o"/>
            </a:pPr>
            <a:r>
              <a:rPr lang="pt-BR" sz="1500" dirty="0">
                <a:solidFill>
                  <a:srgbClr val="333F70"/>
                </a:solidFill>
                <a:latin typeface="Aptos" panose="020B0004020202020204" pitchFamily="34" charset="0"/>
                <a:ea typeface="Open Sans" pitchFamily="34" charset="-122"/>
                <a:cs typeface="Open Sans" pitchFamily="34" charset="-120"/>
              </a:rPr>
              <a:t>derivados de petróleo</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Responde por 35% do saldo comercial positivo do país</a:t>
            </a:r>
            <a:endParaRPr lang="en-US" sz="1500" dirty="0">
              <a:latin typeface="Aptos" panose="020B0004020202020204" pitchFamily="34" charset="0"/>
            </a:endParaRPr>
          </a:p>
        </p:txBody>
      </p:sp>
      <p:pic>
        <p:nvPicPr>
          <p:cNvPr id="4" name="Imagem 3">
            <a:extLst>
              <a:ext uri="{FF2B5EF4-FFF2-40B4-BE49-F238E27FC236}">
                <a16:creationId xmlns:a16="http://schemas.microsoft.com/office/drawing/2014/main" id="{4635F1C5-C83B-2A29-F0BE-EE5EC1B36DBB}"/>
              </a:ext>
            </a:extLst>
          </p:cNvPr>
          <p:cNvPicPr>
            <a:picLocks noChangeAspect="1"/>
          </p:cNvPicPr>
          <p:nvPr/>
        </p:nvPicPr>
        <p:blipFill>
          <a:blip r:embed="rId3"/>
          <a:stretch>
            <a:fillRect/>
          </a:stretch>
        </p:blipFill>
        <p:spPr>
          <a:xfrm>
            <a:off x="7551660" y="1278355"/>
            <a:ext cx="6682500" cy="3350977"/>
          </a:xfrm>
          <a:prstGeom prst="rect">
            <a:avLst/>
          </a:prstGeom>
          <a:ln>
            <a:noFill/>
          </a:ln>
          <a:effectLst>
            <a:outerShdw blurRad="292100" dist="139700" dir="2700000" algn="tl" rotWithShape="0">
              <a:srgbClr val="333333">
                <a:alpha val="65000"/>
              </a:srgbClr>
            </a:outerShdw>
          </a:effectLst>
        </p:spPr>
      </p:pic>
      <p:sp>
        <p:nvSpPr>
          <p:cNvPr id="8" name="Text 1">
            <a:extLst>
              <a:ext uri="{FF2B5EF4-FFF2-40B4-BE49-F238E27FC236}">
                <a16:creationId xmlns:a16="http://schemas.microsoft.com/office/drawing/2014/main" id="{0FBA3117-AF8E-CD1B-82EB-060DC3D00E61}"/>
              </a:ext>
            </a:extLst>
          </p:cNvPr>
          <p:cNvSpPr/>
          <p:nvPr/>
        </p:nvSpPr>
        <p:spPr>
          <a:xfrm>
            <a:off x="678537" y="6145554"/>
            <a:ext cx="4403050" cy="303014"/>
          </a:xfrm>
          <a:prstGeom prst="rect">
            <a:avLst/>
          </a:prstGeom>
          <a:noFill/>
          <a:ln/>
        </p:spPr>
        <p:txBody>
          <a:bodyPr wrap="none" lIns="0" tIns="0" rIns="0" bIns="0" rtlCol="0" anchor="t"/>
          <a:lstStyle/>
          <a:p>
            <a:pPr marL="0" indent="0" algn="l">
              <a:lnSpc>
                <a:spcPts val="2350"/>
              </a:lnSpc>
              <a:buNone/>
            </a:pPr>
            <a:r>
              <a:rPr lang="en-US" sz="1900" b="1" dirty="0">
                <a:solidFill>
                  <a:srgbClr val="333F70"/>
                </a:solidFill>
                <a:latin typeface="Aptos" panose="020B0004020202020204" pitchFamily="34" charset="0"/>
                <a:ea typeface="Unbounded Bold" pitchFamily="34" charset="-122"/>
                <a:cs typeface="Unbounded Bold" pitchFamily="34" charset="-120"/>
              </a:rPr>
              <a:t>Papel das Commodities</a:t>
            </a:r>
            <a:endParaRPr lang="en-US" sz="1900" dirty="0">
              <a:latin typeface="Aptos" panose="020B0004020202020204" pitchFamily="34" charset="0"/>
            </a:endParaRPr>
          </a:p>
        </p:txBody>
      </p:sp>
      <p:sp>
        <p:nvSpPr>
          <p:cNvPr id="9" name="Text 2">
            <a:extLst>
              <a:ext uri="{FF2B5EF4-FFF2-40B4-BE49-F238E27FC236}">
                <a16:creationId xmlns:a16="http://schemas.microsoft.com/office/drawing/2014/main" id="{0595D2BD-E056-435A-99F9-276873B2BDFA}"/>
              </a:ext>
            </a:extLst>
          </p:cNvPr>
          <p:cNvSpPr/>
          <p:nvPr/>
        </p:nvSpPr>
        <p:spPr>
          <a:xfrm>
            <a:off x="678537" y="6642401"/>
            <a:ext cx="6400205" cy="1280365"/>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Aumento da demanda global → preços elevados</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Brasil fortemente beneficiado por sua pauta exportadora</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Impacto imediato na produção industrial</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Exportações para Ásia como principal motor</a:t>
            </a:r>
            <a:endParaRPr lang="en-US" sz="1500" dirty="0">
              <a:latin typeface="Aptos" panose="020B0004020202020204" pitchFamily="34" charset="0"/>
            </a:endParaRPr>
          </a:p>
        </p:txBody>
      </p:sp>
      <p:sp>
        <p:nvSpPr>
          <p:cNvPr id="10" name="Text 1">
            <a:extLst>
              <a:ext uri="{FF2B5EF4-FFF2-40B4-BE49-F238E27FC236}">
                <a16:creationId xmlns:a16="http://schemas.microsoft.com/office/drawing/2014/main" id="{6FBEE994-99BD-6B6F-CF85-205DC2FE4433}"/>
              </a:ext>
            </a:extLst>
          </p:cNvPr>
          <p:cNvSpPr/>
          <p:nvPr/>
        </p:nvSpPr>
        <p:spPr>
          <a:xfrm>
            <a:off x="678537" y="4196262"/>
            <a:ext cx="4403050" cy="303014"/>
          </a:xfrm>
          <a:prstGeom prst="rect">
            <a:avLst/>
          </a:prstGeom>
          <a:noFill/>
          <a:ln/>
        </p:spPr>
        <p:txBody>
          <a:bodyPr wrap="none" lIns="0" tIns="0" rIns="0" bIns="0" rtlCol="0" anchor="t"/>
          <a:lstStyle/>
          <a:p>
            <a:pPr marL="0" indent="0" algn="l">
              <a:lnSpc>
                <a:spcPts val="2350"/>
              </a:lnSpc>
              <a:buNone/>
            </a:pPr>
            <a:r>
              <a:rPr lang="pt-BR" sz="1900" b="1" dirty="0">
                <a:solidFill>
                  <a:srgbClr val="333F70"/>
                </a:solidFill>
                <a:latin typeface="Aptos" panose="020B0004020202020204" pitchFamily="34" charset="0"/>
                <a:ea typeface="Unbounded Bold" pitchFamily="34" charset="-122"/>
                <a:cs typeface="Unbounded Bold" pitchFamily="34" charset="-120"/>
              </a:rPr>
              <a:t>Comparação: Indústria Geral x Extrativa</a:t>
            </a:r>
            <a:endParaRPr lang="en-US" sz="1900" dirty="0">
              <a:latin typeface="Aptos" panose="020B0004020202020204" pitchFamily="34" charset="0"/>
            </a:endParaRPr>
          </a:p>
        </p:txBody>
      </p:sp>
      <p:sp>
        <p:nvSpPr>
          <p:cNvPr id="11" name="Text 2">
            <a:extLst>
              <a:ext uri="{FF2B5EF4-FFF2-40B4-BE49-F238E27FC236}">
                <a16:creationId xmlns:a16="http://schemas.microsoft.com/office/drawing/2014/main" id="{D0419174-5EED-9978-8464-C69E19F2378B}"/>
              </a:ext>
            </a:extLst>
          </p:cNvPr>
          <p:cNvSpPr/>
          <p:nvPr/>
        </p:nvSpPr>
        <p:spPr>
          <a:xfrm>
            <a:off x="678537" y="4693109"/>
            <a:ext cx="6400205" cy="1044101"/>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Indústria extrativa cresce de forma muito mais intensa</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Desde setembro/24, extrativa acumula +5,2%</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Maior produção de petróleo, gás e minério reforça desempenho superior</a:t>
            </a:r>
            <a:endParaRPr lang="en-US" sz="1500" dirty="0">
              <a:solidFill>
                <a:srgbClr val="333F70"/>
              </a:solidFill>
              <a:latin typeface="Aptos" panose="020B0004020202020204" pitchFamily="34" charset="0"/>
              <a:ea typeface="Open Sans" pitchFamily="34" charset="-122"/>
              <a:cs typeface="Open Sans" pitchFamily="34" charset="-120"/>
            </a:endParaRP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Resultados do ano dependem fortemente do setor extrativo</a:t>
            </a:r>
          </a:p>
        </p:txBody>
      </p:sp>
      <p:pic>
        <p:nvPicPr>
          <p:cNvPr id="15" name="Imagem 14">
            <a:extLst>
              <a:ext uri="{FF2B5EF4-FFF2-40B4-BE49-F238E27FC236}">
                <a16:creationId xmlns:a16="http://schemas.microsoft.com/office/drawing/2014/main" id="{A5D88DF0-3AD5-1FC3-375D-BE4EDBBF3C20}"/>
              </a:ext>
            </a:extLst>
          </p:cNvPr>
          <p:cNvPicPr>
            <a:picLocks noChangeAspect="1"/>
          </p:cNvPicPr>
          <p:nvPr/>
        </p:nvPicPr>
        <p:blipFill>
          <a:blip r:embed="rId4"/>
          <a:stretch>
            <a:fillRect/>
          </a:stretch>
        </p:blipFill>
        <p:spPr>
          <a:xfrm>
            <a:off x="7551660" y="4855909"/>
            <a:ext cx="6682500" cy="3185318"/>
          </a:xfrm>
          <a:prstGeom prst="rect">
            <a:avLst/>
          </a:prstGeom>
          <a:ln>
            <a:noFill/>
          </a:ln>
          <a:effectLst>
            <a:outerShdw blurRad="292100" dist="139700" dir="2700000" algn="tl" rotWithShape="0">
              <a:srgbClr val="333333">
                <a:alpha val="65000"/>
              </a:srgbClr>
            </a:outerShdw>
          </a:effectLst>
        </p:spPr>
      </p:pic>
      <p:pic>
        <p:nvPicPr>
          <p:cNvPr id="2" name="Imagem 1" descr="Logotipo, nome da empresa&#10;&#10;O conteúdo gerado por IA pode estar incorreto.">
            <a:extLst>
              <a:ext uri="{FF2B5EF4-FFF2-40B4-BE49-F238E27FC236}">
                <a16:creationId xmlns:a16="http://schemas.microsoft.com/office/drawing/2014/main" id="{96019FE8-1B8D-C916-2725-A004759DA9AF}"/>
              </a:ext>
            </a:extLst>
          </p:cNvPr>
          <p:cNvPicPr>
            <a:picLocks noChangeAspect="1"/>
          </p:cNvPicPr>
          <p:nvPr/>
        </p:nvPicPr>
        <p:blipFill>
          <a:blip r:embed="rId5"/>
          <a:srcRect t="29687" b="31825"/>
          <a:stretch>
            <a:fillRect/>
          </a:stretch>
        </p:blipFill>
        <p:spPr>
          <a:xfrm>
            <a:off x="12906597" y="729957"/>
            <a:ext cx="1130515" cy="435109"/>
          </a:xfrm>
          <a:prstGeom prst="rect">
            <a:avLst/>
          </a:prstGeom>
        </p:spPr>
      </p:pic>
      <p:pic>
        <p:nvPicPr>
          <p:cNvPr id="5" name="Imagem 4" descr="Uma imagem contendo Mapa&#10;&#10;O conteúdo gerado por IA pode estar incorreto.">
            <a:extLst>
              <a:ext uri="{FF2B5EF4-FFF2-40B4-BE49-F238E27FC236}">
                <a16:creationId xmlns:a16="http://schemas.microsoft.com/office/drawing/2014/main" id="{4D2BC632-BC3D-63E5-5C1E-8E4F996670C7}"/>
              </a:ext>
            </a:extLst>
          </p:cNvPr>
          <p:cNvPicPr>
            <a:picLocks noChangeAspect="1"/>
          </p:cNvPicPr>
          <p:nvPr/>
        </p:nvPicPr>
        <p:blipFill>
          <a:blip r:embed="rId6"/>
          <a:stretch>
            <a:fillRect/>
          </a:stretch>
        </p:blipFill>
        <p:spPr>
          <a:xfrm>
            <a:off x="13705734" y="7829757"/>
            <a:ext cx="629551" cy="316928"/>
          </a:xfrm>
          <a:prstGeom prst="rect">
            <a:avLst/>
          </a:prstGeom>
        </p:spPr>
      </p:pic>
    </p:spTree>
    <p:extLst>
      <p:ext uri="{BB962C8B-B14F-4D97-AF65-F5344CB8AC3E}">
        <p14:creationId xmlns:p14="http://schemas.microsoft.com/office/powerpoint/2010/main" val="1375656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E74EF-0442-353E-DB8D-0262BDE98C00}"/>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DE1B3930-66CC-B08B-577E-69F96218552C}"/>
              </a:ext>
            </a:extLst>
          </p:cNvPr>
          <p:cNvSpPr/>
          <p:nvPr/>
        </p:nvSpPr>
        <p:spPr>
          <a:xfrm>
            <a:off x="593288" y="570190"/>
            <a:ext cx="9871512" cy="485183"/>
          </a:xfrm>
          <a:prstGeom prst="rect">
            <a:avLst/>
          </a:prstGeom>
          <a:noFill/>
          <a:ln/>
        </p:spPr>
        <p:txBody>
          <a:bodyPr wrap="square" lIns="0" tIns="0" rIns="0" bIns="0" rtlCol="0" anchor="t"/>
          <a:lstStyle/>
          <a:p>
            <a:pPr marL="0" indent="0" algn="l">
              <a:lnSpc>
                <a:spcPts val="4150"/>
              </a:lnSpc>
              <a:buNone/>
            </a:pPr>
            <a:r>
              <a:rPr lang="en-US" sz="3300" b="1" dirty="0" err="1">
                <a:solidFill>
                  <a:srgbClr val="333F70"/>
                </a:solidFill>
                <a:latin typeface="Aptos" panose="020B0004020202020204" pitchFamily="34" charset="0"/>
                <a:ea typeface="Unbounded Bold" pitchFamily="34" charset="-122"/>
                <a:cs typeface="Unbounded Bold" pitchFamily="34" charset="-120"/>
              </a:rPr>
              <a:t>Setor</a:t>
            </a:r>
            <a:r>
              <a:rPr lang="en-US" sz="3300" b="1" dirty="0">
                <a:solidFill>
                  <a:srgbClr val="333F70"/>
                </a:solidFill>
                <a:latin typeface="Aptos" panose="020B0004020202020204" pitchFamily="34" charset="0"/>
                <a:ea typeface="Unbounded Bold" pitchFamily="34" charset="-122"/>
                <a:cs typeface="Unbounded Bold" pitchFamily="34" charset="-120"/>
              </a:rPr>
              <a:t> de Serviços</a:t>
            </a:r>
            <a:endParaRPr lang="en-US" sz="3300" dirty="0">
              <a:latin typeface="Aptos" panose="020B0004020202020204" pitchFamily="34" charset="0"/>
            </a:endParaRPr>
          </a:p>
        </p:txBody>
      </p:sp>
      <p:sp>
        <p:nvSpPr>
          <p:cNvPr id="17" name="Retângulo 16">
            <a:extLst>
              <a:ext uri="{FF2B5EF4-FFF2-40B4-BE49-F238E27FC236}">
                <a16:creationId xmlns:a16="http://schemas.microsoft.com/office/drawing/2014/main" id="{951204DF-C9DC-0967-FF79-04E18E95A0F6}"/>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a:extLst>
              <a:ext uri="{FF2B5EF4-FFF2-40B4-BE49-F238E27FC236}">
                <a16:creationId xmlns:a16="http://schemas.microsoft.com/office/drawing/2014/main" id="{8CF3E277-D4F1-506D-6CA7-81C8BA9558D0}"/>
              </a:ext>
            </a:extLst>
          </p:cNvPr>
          <p:cNvPicPr>
            <a:picLocks noChangeAspect="1"/>
          </p:cNvPicPr>
          <p:nvPr/>
        </p:nvPicPr>
        <p:blipFill>
          <a:blip r:embed="rId3"/>
          <a:srcRect l="2302" t="7359" r="4068"/>
          <a:stretch>
            <a:fillRect/>
          </a:stretch>
        </p:blipFill>
        <p:spPr>
          <a:xfrm>
            <a:off x="7572375" y="5158956"/>
            <a:ext cx="6700839" cy="2756405"/>
          </a:xfrm>
          <a:prstGeom prst="rect">
            <a:avLst/>
          </a:prstGeom>
          <a:ln>
            <a:noFill/>
          </a:ln>
          <a:effectLst>
            <a:outerShdw blurRad="292100" dist="139700" dir="2700000" algn="tl" rotWithShape="0">
              <a:srgbClr val="333333">
                <a:alpha val="65000"/>
              </a:srgbClr>
            </a:outerShdw>
          </a:effectLst>
        </p:spPr>
      </p:pic>
      <p:pic>
        <p:nvPicPr>
          <p:cNvPr id="13" name="Imagem 12">
            <a:extLst>
              <a:ext uri="{FF2B5EF4-FFF2-40B4-BE49-F238E27FC236}">
                <a16:creationId xmlns:a16="http://schemas.microsoft.com/office/drawing/2014/main" id="{627B28D7-24C5-D112-136D-18E78531FE7F}"/>
              </a:ext>
            </a:extLst>
          </p:cNvPr>
          <p:cNvPicPr>
            <a:picLocks noChangeAspect="1"/>
          </p:cNvPicPr>
          <p:nvPr/>
        </p:nvPicPr>
        <p:blipFill>
          <a:blip r:embed="rId4"/>
          <a:stretch>
            <a:fillRect/>
          </a:stretch>
        </p:blipFill>
        <p:spPr>
          <a:xfrm>
            <a:off x="7572375" y="960576"/>
            <a:ext cx="6700839" cy="3862870"/>
          </a:xfrm>
          <a:prstGeom prst="rect">
            <a:avLst/>
          </a:prstGeom>
          <a:ln>
            <a:noFill/>
          </a:ln>
          <a:effectLst>
            <a:outerShdw blurRad="292100" dist="139700" dir="2700000" algn="tl" rotWithShape="0">
              <a:srgbClr val="333333">
                <a:alpha val="65000"/>
              </a:srgbClr>
            </a:outerShdw>
          </a:effectLst>
        </p:spPr>
      </p:pic>
      <p:sp>
        <p:nvSpPr>
          <p:cNvPr id="14" name="Text 1">
            <a:extLst>
              <a:ext uri="{FF2B5EF4-FFF2-40B4-BE49-F238E27FC236}">
                <a16:creationId xmlns:a16="http://schemas.microsoft.com/office/drawing/2014/main" id="{6B78CE39-7B83-94C5-2517-7B19C19B949F}"/>
              </a:ext>
            </a:extLst>
          </p:cNvPr>
          <p:cNvSpPr/>
          <p:nvPr/>
        </p:nvSpPr>
        <p:spPr>
          <a:xfrm>
            <a:off x="678537" y="1408606"/>
            <a:ext cx="4403050" cy="303014"/>
          </a:xfrm>
          <a:prstGeom prst="rect">
            <a:avLst/>
          </a:prstGeom>
          <a:noFill/>
          <a:ln/>
        </p:spPr>
        <p:txBody>
          <a:bodyPr wrap="none" lIns="0" tIns="0" rIns="0" bIns="0" rtlCol="0" anchor="t"/>
          <a:lstStyle/>
          <a:p>
            <a:pPr marL="0" indent="0" algn="l">
              <a:lnSpc>
                <a:spcPts val="2350"/>
              </a:lnSpc>
              <a:buNone/>
            </a:pPr>
            <a:r>
              <a:rPr lang="pt-BR" sz="1900" b="1" dirty="0">
                <a:solidFill>
                  <a:srgbClr val="333F70"/>
                </a:solidFill>
                <a:latin typeface="Aptos" panose="020B0004020202020204" pitchFamily="34" charset="0"/>
                <a:ea typeface="Unbounded Bold" pitchFamily="34" charset="-122"/>
                <a:cs typeface="Unbounded Bold" pitchFamily="34" charset="-120"/>
              </a:rPr>
              <a:t>Destaques da PMS de Agosto/2025</a:t>
            </a:r>
            <a:endParaRPr lang="en-US" sz="1900" dirty="0">
              <a:latin typeface="Aptos" panose="020B0004020202020204" pitchFamily="34" charset="0"/>
            </a:endParaRPr>
          </a:p>
        </p:txBody>
      </p:sp>
      <p:sp>
        <p:nvSpPr>
          <p:cNvPr id="16" name="Text 2">
            <a:extLst>
              <a:ext uri="{FF2B5EF4-FFF2-40B4-BE49-F238E27FC236}">
                <a16:creationId xmlns:a16="http://schemas.microsoft.com/office/drawing/2014/main" id="{37ADDD71-233F-6D4F-24D3-1FBCD31E3AAD}"/>
              </a:ext>
            </a:extLst>
          </p:cNvPr>
          <p:cNvSpPr/>
          <p:nvPr/>
        </p:nvSpPr>
        <p:spPr>
          <a:xfrm>
            <a:off x="678537" y="1905453"/>
            <a:ext cx="6400205" cy="2535918"/>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err="1">
                <a:solidFill>
                  <a:srgbClr val="333F70"/>
                </a:solidFill>
                <a:latin typeface="Aptos" panose="020B0004020202020204" pitchFamily="34" charset="0"/>
                <a:ea typeface="Open Sans" pitchFamily="34" charset="-122"/>
                <a:cs typeface="Open Sans" pitchFamily="34" charset="-120"/>
              </a:rPr>
              <a:t>Ago</a:t>
            </a:r>
            <a:r>
              <a:rPr lang="pt-BR" sz="1500" dirty="0">
                <a:solidFill>
                  <a:srgbClr val="333F70"/>
                </a:solidFill>
                <a:latin typeface="Aptos" panose="020B0004020202020204" pitchFamily="34" charset="0"/>
                <a:ea typeface="Open Sans" pitchFamily="34" charset="-122"/>
                <a:cs typeface="Open Sans" pitchFamily="34" charset="-120"/>
              </a:rPr>
              <a:t>/25 </a:t>
            </a:r>
            <a:r>
              <a:rPr lang="pt-BR" sz="1500" dirty="0" err="1">
                <a:solidFill>
                  <a:srgbClr val="333F70"/>
                </a:solidFill>
                <a:latin typeface="Aptos" panose="020B0004020202020204" pitchFamily="34" charset="0"/>
                <a:ea typeface="Open Sans" pitchFamily="34" charset="-122"/>
                <a:cs typeface="Open Sans" pitchFamily="34" charset="-120"/>
              </a:rPr>
              <a:t>vs</a:t>
            </a:r>
            <a:r>
              <a:rPr lang="pt-BR" sz="1500" dirty="0">
                <a:solidFill>
                  <a:srgbClr val="333F70"/>
                </a:solidFill>
                <a:latin typeface="Aptos" panose="020B0004020202020204" pitchFamily="34" charset="0"/>
                <a:ea typeface="Open Sans" pitchFamily="34" charset="-122"/>
                <a:cs typeface="Open Sans" pitchFamily="34" charset="-120"/>
              </a:rPr>
              <a:t> Jul/25 → 0,1%</a:t>
            </a:r>
          </a:p>
          <a:p>
            <a:pPr marL="285750" indent="-285750" algn="just">
              <a:lnSpc>
                <a:spcPts val="2400"/>
              </a:lnSpc>
              <a:buFont typeface="Arial" panose="020B0604020202020204" pitchFamily="34" charset="0"/>
              <a:buChar char="•"/>
            </a:pPr>
            <a:r>
              <a:rPr lang="pt-BR" sz="1500" dirty="0" err="1">
                <a:solidFill>
                  <a:srgbClr val="333F70"/>
                </a:solidFill>
                <a:latin typeface="Aptos" panose="020B0004020202020204" pitchFamily="34" charset="0"/>
                <a:ea typeface="Open Sans" pitchFamily="34" charset="-122"/>
                <a:cs typeface="Open Sans" pitchFamily="34" charset="-120"/>
              </a:rPr>
              <a:t>Ago</a:t>
            </a:r>
            <a:r>
              <a:rPr lang="pt-BR" sz="1500" dirty="0">
                <a:solidFill>
                  <a:srgbClr val="333F70"/>
                </a:solidFill>
                <a:latin typeface="Aptos" panose="020B0004020202020204" pitchFamily="34" charset="0"/>
                <a:ea typeface="Open Sans" pitchFamily="34" charset="-122"/>
                <a:cs typeface="Open Sans" pitchFamily="34" charset="-120"/>
              </a:rPr>
              <a:t>/25 </a:t>
            </a:r>
            <a:r>
              <a:rPr lang="pt-BR" sz="1500" dirty="0" err="1">
                <a:solidFill>
                  <a:srgbClr val="333F70"/>
                </a:solidFill>
                <a:latin typeface="Aptos" panose="020B0004020202020204" pitchFamily="34" charset="0"/>
                <a:ea typeface="Open Sans" pitchFamily="34" charset="-122"/>
                <a:cs typeface="Open Sans" pitchFamily="34" charset="-120"/>
              </a:rPr>
              <a:t>vs</a:t>
            </a:r>
            <a:r>
              <a:rPr lang="pt-BR" sz="1500" dirty="0">
                <a:solidFill>
                  <a:srgbClr val="333F70"/>
                </a:solidFill>
                <a:latin typeface="Aptos" panose="020B0004020202020204" pitchFamily="34" charset="0"/>
                <a:ea typeface="Open Sans" pitchFamily="34" charset="-122"/>
                <a:cs typeface="Open Sans" pitchFamily="34" charset="-120"/>
              </a:rPr>
              <a:t> </a:t>
            </a:r>
            <a:r>
              <a:rPr lang="pt-BR" sz="1500" dirty="0" err="1">
                <a:solidFill>
                  <a:srgbClr val="333F70"/>
                </a:solidFill>
                <a:latin typeface="Aptos" panose="020B0004020202020204" pitchFamily="34" charset="0"/>
                <a:ea typeface="Open Sans" pitchFamily="34" charset="-122"/>
                <a:cs typeface="Open Sans" pitchFamily="34" charset="-120"/>
              </a:rPr>
              <a:t>Ago</a:t>
            </a:r>
            <a:r>
              <a:rPr lang="pt-BR" sz="1500" dirty="0">
                <a:solidFill>
                  <a:srgbClr val="333F70"/>
                </a:solidFill>
                <a:latin typeface="Aptos" panose="020B0004020202020204" pitchFamily="34" charset="0"/>
                <a:ea typeface="Open Sans" pitchFamily="34" charset="-122"/>
                <a:cs typeface="Open Sans" pitchFamily="34" charset="-120"/>
              </a:rPr>
              <a:t>/24 → 2,5%</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Acumulado Jan–</a:t>
            </a:r>
            <a:r>
              <a:rPr lang="pt-BR" sz="1500" dirty="0" err="1">
                <a:solidFill>
                  <a:srgbClr val="333F70"/>
                </a:solidFill>
                <a:latin typeface="Aptos" panose="020B0004020202020204" pitchFamily="34" charset="0"/>
                <a:ea typeface="Open Sans" pitchFamily="34" charset="-122"/>
                <a:cs typeface="Open Sans" pitchFamily="34" charset="-120"/>
              </a:rPr>
              <a:t>Ago</a:t>
            </a:r>
            <a:r>
              <a:rPr lang="pt-BR" sz="1500" dirty="0">
                <a:solidFill>
                  <a:srgbClr val="333F70"/>
                </a:solidFill>
                <a:latin typeface="Aptos" panose="020B0004020202020204" pitchFamily="34" charset="0"/>
                <a:ea typeface="Open Sans" pitchFamily="34" charset="-122"/>
                <a:cs typeface="Open Sans" pitchFamily="34" charset="-120"/>
              </a:rPr>
              <a:t> → 2,6%</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Acumulado 12 meses → 3,1%</a:t>
            </a:r>
            <a:endParaRPr lang="en-US" sz="1500" dirty="0">
              <a:latin typeface="Aptos" panose="020B0004020202020204" pitchFamily="34" charset="0"/>
            </a:endParaRPr>
          </a:p>
        </p:txBody>
      </p:sp>
      <p:sp>
        <p:nvSpPr>
          <p:cNvPr id="18" name="Text 1">
            <a:extLst>
              <a:ext uri="{FF2B5EF4-FFF2-40B4-BE49-F238E27FC236}">
                <a16:creationId xmlns:a16="http://schemas.microsoft.com/office/drawing/2014/main" id="{1E09554C-2D69-3267-DFC3-9BF665C86E0A}"/>
              </a:ext>
            </a:extLst>
          </p:cNvPr>
          <p:cNvSpPr/>
          <p:nvPr/>
        </p:nvSpPr>
        <p:spPr>
          <a:xfrm>
            <a:off x="678537" y="5216861"/>
            <a:ext cx="4403050" cy="303014"/>
          </a:xfrm>
          <a:prstGeom prst="rect">
            <a:avLst/>
          </a:prstGeom>
          <a:noFill/>
          <a:ln/>
        </p:spPr>
        <p:txBody>
          <a:bodyPr wrap="none" lIns="0" tIns="0" rIns="0" bIns="0" rtlCol="0" anchor="t"/>
          <a:lstStyle/>
          <a:p>
            <a:pPr marL="0" indent="0" algn="l">
              <a:lnSpc>
                <a:spcPts val="2350"/>
              </a:lnSpc>
              <a:buNone/>
            </a:pPr>
            <a:r>
              <a:rPr lang="en-US" sz="1900" b="1" dirty="0" err="1">
                <a:solidFill>
                  <a:srgbClr val="333F70"/>
                </a:solidFill>
                <a:latin typeface="Aptos" panose="020B0004020202020204" pitchFamily="34" charset="0"/>
                <a:ea typeface="Unbounded Bold" pitchFamily="34" charset="-122"/>
                <a:cs typeface="Unbounded Bold" pitchFamily="34" charset="-120"/>
              </a:rPr>
              <a:t>Trabalho</a:t>
            </a:r>
            <a:r>
              <a:rPr lang="en-US" sz="1900" b="1" dirty="0">
                <a:solidFill>
                  <a:srgbClr val="333F70"/>
                </a:solidFill>
                <a:latin typeface="Aptos" panose="020B0004020202020204" pitchFamily="34" charset="0"/>
                <a:ea typeface="Unbounded Bold" pitchFamily="34" charset="-122"/>
                <a:cs typeface="Unbounded Bold" pitchFamily="34" charset="-120"/>
              </a:rPr>
              <a:t> </a:t>
            </a:r>
            <a:r>
              <a:rPr lang="en-US" sz="1900" b="1" dirty="0" err="1">
                <a:solidFill>
                  <a:srgbClr val="333F70"/>
                </a:solidFill>
                <a:latin typeface="Aptos" panose="020B0004020202020204" pitchFamily="34" charset="0"/>
                <a:ea typeface="Unbounded Bold" pitchFamily="34" charset="-122"/>
                <a:cs typeface="Unbounded Bold" pitchFamily="34" charset="-120"/>
              </a:rPr>
              <a:t>temporário</a:t>
            </a:r>
            <a:r>
              <a:rPr lang="en-US" sz="1900" b="1" dirty="0">
                <a:solidFill>
                  <a:srgbClr val="333F70"/>
                </a:solidFill>
                <a:latin typeface="Aptos" panose="020B0004020202020204" pitchFamily="34" charset="0"/>
                <a:ea typeface="Unbounded Bold" pitchFamily="34" charset="-122"/>
                <a:cs typeface="Unbounded Bold" pitchFamily="34" charset="-120"/>
              </a:rPr>
              <a:t> e </a:t>
            </a:r>
            <a:r>
              <a:rPr lang="en-US" sz="1900" b="1" dirty="0" err="1">
                <a:solidFill>
                  <a:srgbClr val="333F70"/>
                </a:solidFill>
                <a:latin typeface="Aptos" panose="020B0004020202020204" pitchFamily="34" charset="0"/>
                <a:ea typeface="Unbounded Bold" pitchFamily="34" charset="-122"/>
                <a:cs typeface="Unbounded Bold" pitchFamily="34" charset="-120"/>
              </a:rPr>
              <a:t>crescimento</a:t>
            </a:r>
            <a:r>
              <a:rPr lang="en-US" sz="1900" b="1" dirty="0">
                <a:solidFill>
                  <a:srgbClr val="333F70"/>
                </a:solidFill>
                <a:latin typeface="Aptos" panose="020B0004020202020204" pitchFamily="34" charset="0"/>
                <a:ea typeface="Unbounded Bold" pitchFamily="34" charset="-122"/>
                <a:cs typeface="Unbounded Bold" pitchFamily="34" charset="-120"/>
              </a:rPr>
              <a:t> da </a:t>
            </a:r>
            <a:r>
              <a:rPr lang="en-US" sz="1900" b="1" dirty="0" err="1">
                <a:solidFill>
                  <a:srgbClr val="333F70"/>
                </a:solidFill>
                <a:latin typeface="Aptos" panose="020B0004020202020204" pitchFamily="34" charset="0"/>
                <a:ea typeface="Unbounded Bold" pitchFamily="34" charset="-122"/>
                <a:cs typeface="Unbounded Bold" pitchFamily="34" charset="-120"/>
              </a:rPr>
              <a:t>renda</a:t>
            </a:r>
            <a:endParaRPr lang="en-US" sz="1900" dirty="0">
              <a:latin typeface="Aptos" panose="020B0004020202020204" pitchFamily="34" charset="0"/>
            </a:endParaRPr>
          </a:p>
        </p:txBody>
      </p:sp>
      <p:sp>
        <p:nvSpPr>
          <p:cNvPr id="19" name="Text 2">
            <a:extLst>
              <a:ext uri="{FF2B5EF4-FFF2-40B4-BE49-F238E27FC236}">
                <a16:creationId xmlns:a16="http://schemas.microsoft.com/office/drawing/2014/main" id="{505E2AEA-D4F9-11A9-CC2D-62F550CA1EA5}"/>
              </a:ext>
            </a:extLst>
          </p:cNvPr>
          <p:cNvSpPr/>
          <p:nvPr/>
        </p:nvSpPr>
        <p:spPr>
          <a:xfrm>
            <a:off x="678537" y="5713708"/>
            <a:ext cx="6400205" cy="1945702"/>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Taxa de desemprego cai para 5,6%, menor patamar desde 2012</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6,08 milhões de desocupados — menor número da série</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Expansão da ocupação → maior renda disponível</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Empresas reforçam quadro de curtíssimo prazo para evitar custos permanentes</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Circulação do 13º salário → reforço do consumo</a:t>
            </a:r>
            <a:endParaRPr lang="en-US" sz="1500" dirty="0">
              <a:solidFill>
                <a:srgbClr val="333F70"/>
              </a:solidFill>
              <a:latin typeface="Aptos" panose="020B0004020202020204" pitchFamily="34" charset="0"/>
              <a:ea typeface="Open Sans" pitchFamily="34" charset="-122"/>
              <a:cs typeface="Open Sans" pitchFamily="34" charset="-120"/>
            </a:endParaRPr>
          </a:p>
        </p:txBody>
      </p:sp>
      <p:sp>
        <p:nvSpPr>
          <p:cNvPr id="20" name="Text 1">
            <a:extLst>
              <a:ext uri="{FF2B5EF4-FFF2-40B4-BE49-F238E27FC236}">
                <a16:creationId xmlns:a16="http://schemas.microsoft.com/office/drawing/2014/main" id="{6F63EB60-EB78-EE44-7B4E-1155B2D5A379}"/>
              </a:ext>
            </a:extLst>
          </p:cNvPr>
          <p:cNvSpPr/>
          <p:nvPr/>
        </p:nvSpPr>
        <p:spPr>
          <a:xfrm>
            <a:off x="678537" y="3267569"/>
            <a:ext cx="4403050" cy="303014"/>
          </a:xfrm>
          <a:prstGeom prst="rect">
            <a:avLst/>
          </a:prstGeom>
          <a:noFill/>
          <a:ln/>
        </p:spPr>
        <p:txBody>
          <a:bodyPr wrap="none" lIns="0" tIns="0" rIns="0" bIns="0" rtlCol="0" anchor="t"/>
          <a:lstStyle/>
          <a:p>
            <a:pPr marL="0" indent="0" algn="l">
              <a:lnSpc>
                <a:spcPts val="2350"/>
              </a:lnSpc>
              <a:buNone/>
            </a:pPr>
            <a:r>
              <a:rPr lang="pt-BR" sz="1900" b="1" dirty="0">
                <a:solidFill>
                  <a:srgbClr val="333F70"/>
                </a:solidFill>
                <a:latin typeface="Aptos" panose="020B0004020202020204" pitchFamily="34" charset="0"/>
                <a:ea typeface="Unbounded Bold" pitchFamily="34" charset="-122"/>
                <a:cs typeface="Unbounded Bold" pitchFamily="34" charset="-120"/>
              </a:rPr>
              <a:t>Serviços como vetor importante da economia em 2025</a:t>
            </a:r>
            <a:endParaRPr lang="en-US" sz="1900" dirty="0">
              <a:latin typeface="Aptos" panose="020B0004020202020204" pitchFamily="34" charset="0"/>
            </a:endParaRPr>
          </a:p>
        </p:txBody>
      </p:sp>
      <p:sp>
        <p:nvSpPr>
          <p:cNvPr id="21" name="Text 2">
            <a:extLst>
              <a:ext uri="{FF2B5EF4-FFF2-40B4-BE49-F238E27FC236}">
                <a16:creationId xmlns:a16="http://schemas.microsoft.com/office/drawing/2014/main" id="{EFAF0DC4-5A2C-36AD-E898-9AED6FE9D883}"/>
              </a:ext>
            </a:extLst>
          </p:cNvPr>
          <p:cNvSpPr/>
          <p:nvPr/>
        </p:nvSpPr>
        <p:spPr>
          <a:xfrm>
            <a:off x="678537" y="3764416"/>
            <a:ext cx="6400205" cy="1394540"/>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7ª alta consecutiva, acumulando 2,6% em 2025</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Volume de serviços 18,7% acima do nível </a:t>
            </a:r>
            <a:r>
              <a:rPr lang="pt-BR" sz="1500" dirty="0" err="1">
                <a:solidFill>
                  <a:srgbClr val="333F70"/>
                </a:solidFill>
                <a:latin typeface="Aptos" panose="020B0004020202020204" pitchFamily="34" charset="0"/>
                <a:ea typeface="Open Sans" pitchFamily="34" charset="-122"/>
                <a:cs typeface="Open Sans" pitchFamily="34" charset="-120"/>
              </a:rPr>
              <a:t>pré</a:t>
            </a:r>
            <a:r>
              <a:rPr lang="pt-BR" sz="1500" dirty="0">
                <a:solidFill>
                  <a:srgbClr val="333F70"/>
                </a:solidFill>
                <a:latin typeface="Aptos" panose="020B0004020202020204" pitchFamily="34" charset="0"/>
                <a:ea typeface="Open Sans" pitchFamily="34" charset="-122"/>
                <a:cs typeface="Open Sans" pitchFamily="34" charset="-120"/>
              </a:rPr>
              <a:t>-pandemia (</a:t>
            </a:r>
            <a:r>
              <a:rPr lang="pt-BR" sz="1500" dirty="0" err="1">
                <a:solidFill>
                  <a:srgbClr val="333F70"/>
                </a:solidFill>
                <a:latin typeface="Aptos" panose="020B0004020202020204" pitchFamily="34" charset="0"/>
                <a:ea typeface="Open Sans" pitchFamily="34" charset="-122"/>
                <a:cs typeface="Open Sans" pitchFamily="34" charset="-120"/>
              </a:rPr>
              <a:t>fev</a:t>
            </a:r>
            <a:r>
              <a:rPr lang="pt-BR" sz="1500" dirty="0">
                <a:solidFill>
                  <a:srgbClr val="333F70"/>
                </a:solidFill>
                <a:latin typeface="Aptos" panose="020B0004020202020204" pitchFamily="34" charset="0"/>
                <a:ea typeface="Open Sans" pitchFamily="34" charset="-122"/>
                <a:cs typeface="Open Sans" pitchFamily="34" charset="-120"/>
              </a:rPr>
              <a:t>/2020)</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Novo recorde histórico → consolida serviços como principal motor da economia brasileira</a:t>
            </a:r>
            <a:endParaRPr lang="en-US" sz="1500" dirty="0">
              <a:latin typeface="Aptos" panose="020B0004020202020204" pitchFamily="34" charset="0"/>
            </a:endParaRPr>
          </a:p>
        </p:txBody>
      </p:sp>
      <p:pic>
        <p:nvPicPr>
          <p:cNvPr id="27" name="Imagem 26" descr="Logotipo, nome da empresa&#10;&#10;O conteúdo gerado por IA pode estar incorreto.">
            <a:extLst>
              <a:ext uri="{FF2B5EF4-FFF2-40B4-BE49-F238E27FC236}">
                <a16:creationId xmlns:a16="http://schemas.microsoft.com/office/drawing/2014/main" id="{709AFC2A-66C0-EA4A-1010-D90E9F99EA13}"/>
              </a:ext>
            </a:extLst>
          </p:cNvPr>
          <p:cNvPicPr>
            <a:picLocks noChangeAspect="1"/>
          </p:cNvPicPr>
          <p:nvPr/>
        </p:nvPicPr>
        <p:blipFill>
          <a:blip r:embed="rId5"/>
          <a:srcRect t="29687" b="31825"/>
          <a:stretch>
            <a:fillRect/>
          </a:stretch>
        </p:blipFill>
        <p:spPr>
          <a:xfrm>
            <a:off x="12906597" y="330274"/>
            <a:ext cx="1130515" cy="435109"/>
          </a:xfrm>
          <a:prstGeom prst="rect">
            <a:avLst/>
          </a:prstGeom>
        </p:spPr>
      </p:pic>
      <p:pic>
        <p:nvPicPr>
          <p:cNvPr id="28" name="Imagem 27" descr="Uma imagem contendo Mapa&#10;&#10;O conteúdo gerado por IA pode estar incorreto.">
            <a:extLst>
              <a:ext uri="{FF2B5EF4-FFF2-40B4-BE49-F238E27FC236}">
                <a16:creationId xmlns:a16="http://schemas.microsoft.com/office/drawing/2014/main" id="{49F36369-F47D-7349-3486-02C299106332}"/>
              </a:ext>
            </a:extLst>
          </p:cNvPr>
          <p:cNvPicPr>
            <a:picLocks noChangeAspect="1"/>
          </p:cNvPicPr>
          <p:nvPr/>
        </p:nvPicPr>
        <p:blipFill>
          <a:blip r:embed="rId6"/>
          <a:stretch>
            <a:fillRect/>
          </a:stretch>
        </p:blipFill>
        <p:spPr>
          <a:xfrm>
            <a:off x="13705734" y="7829757"/>
            <a:ext cx="629551" cy="316928"/>
          </a:xfrm>
          <a:prstGeom prst="rect">
            <a:avLst/>
          </a:prstGeom>
        </p:spPr>
      </p:pic>
    </p:spTree>
    <p:extLst>
      <p:ext uri="{BB962C8B-B14F-4D97-AF65-F5344CB8AC3E}">
        <p14:creationId xmlns:p14="http://schemas.microsoft.com/office/powerpoint/2010/main" val="2025206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38617-69F8-7292-2E80-F24BA745FC6A}"/>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501748BE-FED7-B9B7-5E67-2845788172D5}"/>
              </a:ext>
            </a:extLst>
          </p:cNvPr>
          <p:cNvSpPr/>
          <p:nvPr/>
        </p:nvSpPr>
        <p:spPr>
          <a:xfrm>
            <a:off x="593288" y="570190"/>
            <a:ext cx="9871512" cy="485183"/>
          </a:xfrm>
          <a:prstGeom prst="rect">
            <a:avLst/>
          </a:prstGeom>
          <a:noFill/>
          <a:ln/>
        </p:spPr>
        <p:txBody>
          <a:bodyPr wrap="square" lIns="0" tIns="0" rIns="0" bIns="0" rtlCol="0" anchor="t"/>
          <a:lstStyle/>
          <a:p>
            <a:pPr marL="0" indent="0" algn="l">
              <a:lnSpc>
                <a:spcPts val="4150"/>
              </a:lnSpc>
              <a:buNone/>
            </a:pPr>
            <a:r>
              <a:rPr lang="en-US" sz="3300" b="1" dirty="0" err="1">
                <a:solidFill>
                  <a:srgbClr val="333F70"/>
                </a:solidFill>
                <a:latin typeface="Aptos" panose="020B0004020202020204" pitchFamily="34" charset="0"/>
                <a:ea typeface="Unbounded Bold" pitchFamily="34" charset="-122"/>
                <a:cs typeface="Unbounded Bold" pitchFamily="34" charset="-120"/>
              </a:rPr>
              <a:t>Atividade</a:t>
            </a:r>
            <a:r>
              <a:rPr lang="en-US" sz="3300" b="1" dirty="0">
                <a:solidFill>
                  <a:srgbClr val="333F70"/>
                </a:solidFill>
                <a:latin typeface="Aptos" panose="020B0004020202020204" pitchFamily="34" charset="0"/>
                <a:ea typeface="Unbounded Bold" pitchFamily="34" charset="-122"/>
                <a:cs typeface="Unbounded Bold" pitchFamily="34" charset="-120"/>
              </a:rPr>
              <a:t> </a:t>
            </a:r>
            <a:r>
              <a:rPr lang="en-US" sz="3300" b="1" dirty="0" err="1">
                <a:solidFill>
                  <a:srgbClr val="333F70"/>
                </a:solidFill>
                <a:latin typeface="Aptos" panose="020B0004020202020204" pitchFamily="34" charset="0"/>
                <a:ea typeface="Unbounded Bold" pitchFamily="34" charset="-122"/>
                <a:cs typeface="Unbounded Bold" pitchFamily="34" charset="-120"/>
              </a:rPr>
              <a:t>econômica</a:t>
            </a:r>
            <a:endParaRPr lang="en-US" sz="3300" dirty="0">
              <a:latin typeface="Aptos" panose="020B0004020202020204" pitchFamily="34" charset="0"/>
            </a:endParaRPr>
          </a:p>
        </p:txBody>
      </p:sp>
      <p:sp>
        <p:nvSpPr>
          <p:cNvPr id="17" name="Retângulo 16">
            <a:extLst>
              <a:ext uri="{FF2B5EF4-FFF2-40B4-BE49-F238E27FC236}">
                <a16:creationId xmlns:a16="http://schemas.microsoft.com/office/drawing/2014/main" id="{F0AE46C3-37AF-678B-6498-243A87CDB7BE}"/>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a:extLst>
              <a:ext uri="{FF2B5EF4-FFF2-40B4-BE49-F238E27FC236}">
                <a16:creationId xmlns:a16="http://schemas.microsoft.com/office/drawing/2014/main" id="{18F3DEF3-A7F3-0CD8-F20D-3E8A437256F0}"/>
              </a:ext>
            </a:extLst>
          </p:cNvPr>
          <p:cNvPicPr>
            <a:picLocks noChangeAspect="1"/>
          </p:cNvPicPr>
          <p:nvPr/>
        </p:nvPicPr>
        <p:blipFill>
          <a:blip r:embed="rId3"/>
          <a:stretch>
            <a:fillRect/>
          </a:stretch>
        </p:blipFill>
        <p:spPr>
          <a:xfrm>
            <a:off x="2366272" y="1242366"/>
            <a:ext cx="9897856" cy="6744641"/>
          </a:xfrm>
          <a:prstGeom prst="rect">
            <a:avLst/>
          </a:prstGeom>
          <a:ln>
            <a:noFill/>
          </a:ln>
          <a:effectLst>
            <a:outerShdw blurRad="292100" dist="139700" dir="2700000" algn="tl" rotWithShape="0">
              <a:srgbClr val="333333">
                <a:alpha val="65000"/>
              </a:srgbClr>
            </a:outerShdw>
          </a:effectLst>
        </p:spPr>
      </p:pic>
      <p:pic>
        <p:nvPicPr>
          <p:cNvPr id="5" name="Imagem 4" descr="Logotipo, nome da empresa&#10;&#10;O conteúdo gerado por IA pode estar incorreto.">
            <a:extLst>
              <a:ext uri="{FF2B5EF4-FFF2-40B4-BE49-F238E27FC236}">
                <a16:creationId xmlns:a16="http://schemas.microsoft.com/office/drawing/2014/main" id="{1F77478A-EF6D-3F36-48A5-55F7683C36F8}"/>
              </a:ext>
            </a:extLst>
          </p:cNvPr>
          <p:cNvPicPr>
            <a:picLocks noChangeAspect="1"/>
          </p:cNvPicPr>
          <p:nvPr/>
        </p:nvPicPr>
        <p:blipFill>
          <a:blip r:embed="rId4"/>
          <a:srcRect t="29687" b="31825"/>
          <a:stretch>
            <a:fillRect/>
          </a:stretch>
        </p:blipFill>
        <p:spPr>
          <a:xfrm>
            <a:off x="12906597" y="594839"/>
            <a:ext cx="1130515" cy="435109"/>
          </a:xfrm>
          <a:prstGeom prst="rect">
            <a:avLst/>
          </a:prstGeom>
        </p:spPr>
      </p:pic>
      <p:pic>
        <p:nvPicPr>
          <p:cNvPr id="6" name="Imagem 5" descr="Uma imagem contendo Mapa&#10;&#10;O conteúdo gerado por IA pode estar incorreto.">
            <a:extLst>
              <a:ext uri="{FF2B5EF4-FFF2-40B4-BE49-F238E27FC236}">
                <a16:creationId xmlns:a16="http://schemas.microsoft.com/office/drawing/2014/main" id="{9676244C-627D-D47C-E8F6-FE394E95EEE1}"/>
              </a:ext>
            </a:extLst>
          </p:cNvPr>
          <p:cNvPicPr>
            <a:picLocks noChangeAspect="1"/>
          </p:cNvPicPr>
          <p:nvPr/>
        </p:nvPicPr>
        <p:blipFill>
          <a:blip r:embed="rId5"/>
          <a:stretch>
            <a:fillRect/>
          </a:stretch>
        </p:blipFill>
        <p:spPr>
          <a:xfrm>
            <a:off x="13705734" y="7829757"/>
            <a:ext cx="629551" cy="316928"/>
          </a:xfrm>
          <a:prstGeom prst="rect">
            <a:avLst/>
          </a:prstGeom>
        </p:spPr>
      </p:pic>
    </p:spTree>
    <p:extLst>
      <p:ext uri="{BB962C8B-B14F-4D97-AF65-F5344CB8AC3E}">
        <p14:creationId xmlns:p14="http://schemas.microsoft.com/office/powerpoint/2010/main" val="33463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62119" y="511100"/>
            <a:ext cx="12708612" cy="680442"/>
          </a:xfrm>
          <a:prstGeom prst="rect">
            <a:avLst/>
          </a:prstGeom>
          <a:noFill/>
          <a:ln/>
        </p:spPr>
        <p:txBody>
          <a:bodyPr wrap="none" lIns="0" tIns="0" rIns="0" bIns="0" rtlCol="0" anchor="t"/>
          <a:lstStyle/>
          <a:p>
            <a:pPr marL="0" indent="0" algn="l">
              <a:lnSpc>
                <a:spcPts val="5350"/>
              </a:lnSpc>
              <a:buNone/>
            </a:pPr>
            <a:r>
              <a:rPr lang="en-US" sz="4250" b="1" dirty="0">
                <a:solidFill>
                  <a:srgbClr val="333F70"/>
                </a:solidFill>
                <a:latin typeface="Aptos" panose="020B0004020202020204" pitchFamily="34" charset="0"/>
                <a:ea typeface="Unbounded Bold" pitchFamily="34" charset="-122"/>
                <a:cs typeface="Unbounded Bold" pitchFamily="34" charset="-120"/>
              </a:rPr>
              <a:t>Mercado de </a:t>
            </a:r>
            <a:r>
              <a:rPr lang="en-US" sz="4250" b="1" dirty="0" err="1">
                <a:solidFill>
                  <a:srgbClr val="333F70"/>
                </a:solidFill>
                <a:latin typeface="Aptos" panose="020B0004020202020204" pitchFamily="34" charset="0"/>
                <a:ea typeface="Unbounded Bold" pitchFamily="34" charset="-122"/>
                <a:cs typeface="Unbounded Bold" pitchFamily="34" charset="-120"/>
              </a:rPr>
              <a:t>Trabalho</a:t>
            </a:r>
            <a:endParaRPr lang="en-US" sz="4250" dirty="0">
              <a:latin typeface="Aptos" panose="020B0004020202020204" pitchFamily="34" charset="0"/>
            </a:endParaRPr>
          </a:p>
        </p:txBody>
      </p:sp>
      <p:sp>
        <p:nvSpPr>
          <p:cNvPr id="15" name="Retângulo 14">
            <a:extLst>
              <a:ext uri="{FF2B5EF4-FFF2-40B4-BE49-F238E27FC236}">
                <a16:creationId xmlns:a16="http://schemas.microsoft.com/office/drawing/2014/main" id="{9A12B7DA-CD9B-E3D3-0713-C00E25264083}"/>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0" name="Imagem 29">
            <a:extLst>
              <a:ext uri="{FF2B5EF4-FFF2-40B4-BE49-F238E27FC236}">
                <a16:creationId xmlns:a16="http://schemas.microsoft.com/office/drawing/2014/main" id="{4B5D997B-1685-D0A4-6F6B-444BA2946CAE}"/>
              </a:ext>
            </a:extLst>
          </p:cNvPr>
          <p:cNvPicPr>
            <a:picLocks noChangeAspect="1"/>
          </p:cNvPicPr>
          <p:nvPr/>
        </p:nvPicPr>
        <p:blipFill>
          <a:blip r:embed="rId3"/>
          <a:stretch>
            <a:fillRect/>
          </a:stretch>
        </p:blipFill>
        <p:spPr>
          <a:xfrm>
            <a:off x="762119" y="1567830"/>
            <a:ext cx="12992792" cy="5740820"/>
          </a:xfrm>
          <a:prstGeom prst="rect">
            <a:avLst/>
          </a:prstGeom>
          <a:ln>
            <a:noFill/>
          </a:ln>
          <a:effectLst>
            <a:outerShdw blurRad="292100" dist="139700" dir="2700000" algn="tl" rotWithShape="0">
              <a:srgbClr val="333333">
                <a:alpha val="65000"/>
              </a:srgbClr>
            </a:outerShdw>
          </a:effectLst>
        </p:spPr>
      </p:pic>
      <p:pic>
        <p:nvPicPr>
          <p:cNvPr id="31" name="Imagem 30" descr="Logotipo, nome da empresa&#10;&#10;O conteúdo gerado por IA pode estar incorreto.">
            <a:extLst>
              <a:ext uri="{FF2B5EF4-FFF2-40B4-BE49-F238E27FC236}">
                <a16:creationId xmlns:a16="http://schemas.microsoft.com/office/drawing/2014/main" id="{09AFA9AE-3362-A0E1-C355-86823567BC90}"/>
              </a:ext>
            </a:extLst>
          </p:cNvPr>
          <p:cNvPicPr>
            <a:picLocks noChangeAspect="1"/>
          </p:cNvPicPr>
          <p:nvPr/>
        </p:nvPicPr>
        <p:blipFill>
          <a:blip r:embed="rId4"/>
          <a:srcRect t="29687" b="31825"/>
          <a:stretch>
            <a:fillRect/>
          </a:stretch>
        </p:blipFill>
        <p:spPr>
          <a:xfrm>
            <a:off x="12905473" y="633766"/>
            <a:ext cx="1130515" cy="435109"/>
          </a:xfrm>
          <a:prstGeom prst="rect">
            <a:avLst/>
          </a:prstGeom>
        </p:spPr>
      </p:pic>
      <p:pic>
        <p:nvPicPr>
          <p:cNvPr id="32" name="Imagem 31" descr="Uma imagem contendo Mapa&#10;&#10;O conteúdo gerado por IA pode estar incorreto.">
            <a:extLst>
              <a:ext uri="{FF2B5EF4-FFF2-40B4-BE49-F238E27FC236}">
                <a16:creationId xmlns:a16="http://schemas.microsoft.com/office/drawing/2014/main" id="{07DD36C5-DFBF-E0B5-3C66-66BB3866ED5E}"/>
              </a:ext>
            </a:extLst>
          </p:cNvPr>
          <p:cNvPicPr>
            <a:picLocks noChangeAspect="1"/>
          </p:cNvPicPr>
          <p:nvPr/>
        </p:nvPicPr>
        <p:blipFill>
          <a:blip r:embed="rId5"/>
          <a:stretch>
            <a:fillRect/>
          </a:stretch>
        </p:blipFill>
        <p:spPr>
          <a:xfrm>
            <a:off x="13705734" y="7829757"/>
            <a:ext cx="629551" cy="31692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4A682-10CE-977C-7C34-80AD7DF0E48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EAA9CC9-57F6-27D5-6B67-BB9CF026B974}"/>
              </a:ext>
            </a:extLst>
          </p:cNvPr>
          <p:cNvSpPr/>
          <p:nvPr/>
        </p:nvSpPr>
        <p:spPr>
          <a:xfrm>
            <a:off x="762119" y="511100"/>
            <a:ext cx="12708612" cy="680442"/>
          </a:xfrm>
          <a:prstGeom prst="rect">
            <a:avLst/>
          </a:prstGeom>
          <a:noFill/>
          <a:ln/>
        </p:spPr>
        <p:txBody>
          <a:bodyPr wrap="none" lIns="0" tIns="0" rIns="0" bIns="0" rtlCol="0" anchor="t"/>
          <a:lstStyle/>
          <a:p>
            <a:pPr marL="0" indent="0" algn="l">
              <a:lnSpc>
                <a:spcPts val="5350"/>
              </a:lnSpc>
              <a:buNone/>
            </a:pPr>
            <a:r>
              <a:rPr lang="en-US" sz="4250" b="1" dirty="0">
                <a:solidFill>
                  <a:srgbClr val="333F70"/>
                </a:solidFill>
                <a:latin typeface="Aptos" panose="020B0004020202020204" pitchFamily="34" charset="0"/>
                <a:ea typeface="Unbounded Bold" pitchFamily="34" charset="-122"/>
                <a:cs typeface="Unbounded Bold" pitchFamily="34" charset="-120"/>
              </a:rPr>
              <a:t>Mercado de </a:t>
            </a:r>
            <a:r>
              <a:rPr lang="en-US" sz="4250" b="1" dirty="0" err="1">
                <a:solidFill>
                  <a:srgbClr val="333F70"/>
                </a:solidFill>
                <a:latin typeface="Aptos" panose="020B0004020202020204" pitchFamily="34" charset="0"/>
                <a:ea typeface="Unbounded Bold" pitchFamily="34" charset="-122"/>
                <a:cs typeface="Unbounded Bold" pitchFamily="34" charset="-120"/>
              </a:rPr>
              <a:t>Trabalho</a:t>
            </a:r>
            <a:endParaRPr lang="en-US" sz="4250" dirty="0">
              <a:latin typeface="Aptos" panose="020B0004020202020204" pitchFamily="34" charset="0"/>
            </a:endParaRPr>
          </a:p>
        </p:txBody>
      </p:sp>
      <p:sp>
        <p:nvSpPr>
          <p:cNvPr id="15" name="Retângulo 14">
            <a:extLst>
              <a:ext uri="{FF2B5EF4-FFF2-40B4-BE49-F238E27FC236}">
                <a16:creationId xmlns:a16="http://schemas.microsoft.com/office/drawing/2014/main" id="{8086CCD9-2028-8C4E-90D5-C213FE35057E}"/>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a:extLst>
              <a:ext uri="{FF2B5EF4-FFF2-40B4-BE49-F238E27FC236}">
                <a16:creationId xmlns:a16="http://schemas.microsoft.com/office/drawing/2014/main" id="{C500A93D-019C-C694-803A-AD55AC31324B}"/>
              </a:ext>
            </a:extLst>
          </p:cNvPr>
          <p:cNvPicPr>
            <a:picLocks noChangeAspect="1"/>
          </p:cNvPicPr>
          <p:nvPr/>
        </p:nvPicPr>
        <p:blipFill>
          <a:blip r:embed="rId3"/>
          <a:stretch>
            <a:fillRect/>
          </a:stretch>
        </p:blipFill>
        <p:spPr>
          <a:xfrm>
            <a:off x="6872288" y="634566"/>
            <a:ext cx="7342457" cy="2661948"/>
          </a:xfrm>
          <a:prstGeom prst="rect">
            <a:avLst/>
          </a:prstGeom>
          <a:ln>
            <a:noFill/>
          </a:ln>
          <a:effectLst>
            <a:outerShdw blurRad="292100" dist="139700" dir="2700000" algn="tl" rotWithShape="0">
              <a:srgbClr val="333333">
                <a:alpha val="65000"/>
              </a:srgbClr>
            </a:outerShdw>
          </a:effectLst>
        </p:spPr>
      </p:pic>
      <p:sp>
        <p:nvSpPr>
          <p:cNvPr id="5" name="Text 1">
            <a:extLst>
              <a:ext uri="{FF2B5EF4-FFF2-40B4-BE49-F238E27FC236}">
                <a16:creationId xmlns:a16="http://schemas.microsoft.com/office/drawing/2014/main" id="{13EFAE57-DFA4-BE2F-1B63-855C09F83966}"/>
              </a:ext>
            </a:extLst>
          </p:cNvPr>
          <p:cNvSpPr/>
          <p:nvPr/>
        </p:nvSpPr>
        <p:spPr>
          <a:xfrm>
            <a:off x="678537" y="1408606"/>
            <a:ext cx="4403050" cy="303014"/>
          </a:xfrm>
          <a:prstGeom prst="rect">
            <a:avLst/>
          </a:prstGeom>
          <a:noFill/>
          <a:ln/>
        </p:spPr>
        <p:txBody>
          <a:bodyPr wrap="none" lIns="0" tIns="0" rIns="0" bIns="0" rtlCol="0" anchor="t"/>
          <a:lstStyle/>
          <a:p>
            <a:pPr marL="0" indent="0" algn="l">
              <a:lnSpc>
                <a:spcPts val="2350"/>
              </a:lnSpc>
              <a:buNone/>
            </a:pPr>
            <a:r>
              <a:rPr lang="pt-BR" sz="1900" b="1" dirty="0">
                <a:solidFill>
                  <a:srgbClr val="333F70"/>
                </a:solidFill>
                <a:latin typeface="Aptos" panose="020B0004020202020204" pitchFamily="34" charset="0"/>
                <a:ea typeface="Unbounded Bold" pitchFamily="34" charset="-122"/>
                <a:cs typeface="Unbounded Bold" pitchFamily="34" charset="-120"/>
              </a:rPr>
              <a:t>Destaques do Mercado de Trabalho em 2025</a:t>
            </a:r>
            <a:endParaRPr lang="en-US" sz="1900" dirty="0">
              <a:latin typeface="Aptos" panose="020B0004020202020204" pitchFamily="34" charset="0"/>
            </a:endParaRPr>
          </a:p>
        </p:txBody>
      </p:sp>
      <p:sp>
        <p:nvSpPr>
          <p:cNvPr id="6" name="Text 2">
            <a:extLst>
              <a:ext uri="{FF2B5EF4-FFF2-40B4-BE49-F238E27FC236}">
                <a16:creationId xmlns:a16="http://schemas.microsoft.com/office/drawing/2014/main" id="{39795675-7C48-1601-5C5C-3040099D0BB3}"/>
              </a:ext>
            </a:extLst>
          </p:cNvPr>
          <p:cNvSpPr/>
          <p:nvPr/>
        </p:nvSpPr>
        <p:spPr>
          <a:xfrm>
            <a:off x="678537" y="1905453"/>
            <a:ext cx="6400205" cy="2535918"/>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Todos os 5 grandes setores registraram saldos positivos</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Destaque: Serviços → maior gerador de empregos em 2025</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+880.210 postos acumulados</a:t>
            </a:r>
          </a:p>
          <a:p>
            <a:pPr marL="742950" lvl="1" indent="-285750" algn="just">
              <a:lnSpc>
                <a:spcPts val="2400"/>
              </a:lnSpc>
              <a:buFont typeface="Arial" panose="020B0604020202020204" pitchFamily="34" charset="0"/>
              <a:buChar char="•"/>
            </a:pPr>
            <a:endParaRPr lang="pt-BR" sz="1500" dirty="0">
              <a:solidFill>
                <a:srgbClr val="333F70"/>
              </a:solidFill>
              <a:latin typeface="Aptos" panose="020B0004020202020204" pitchFamily="34" charset="0"/>
              <a:ea typeface="Open Sans" pitchFamily="34" charset="-122"/>
              <a:cs typeface="Open Sans" pitchFamily="34" charset="-120"/>
            </a:endParaRP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Desalentados: –434 mil vs. trimestre anterior (–14,1%)</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Subocupados / insuficiência de horas: queda de 4,0% (–660 mil)</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Subutilização total: 13,9%, menor taxa da série histórica</a:t>
            </a:r>
          </a:p>
          <a:p>
            <a:pPr marL="742950" lvl="1" indent="-285750" algn="just">
              <a:lnSpc>
                <a:spcPts val="2400"/>
              </a:lnSpc>
              <a:buFont typeface="Arial" panose="020B0604020202020204" pitchFamily="34" charset="0"/>
              <a:buChar char="•"/>
            </a:pPr>
            <a:endParaRPr lang="pt-BR" sz="1500" dirty="0">
              <a:solidFill>
                <a:srgbClr val="333F70"/>
              </a:solidFill>
              <a:latin typeface="Aptos" panose="020B0004020202020204" pitchFamily="34" charset="0"/>
              <a:ea typeface="Open Sans" pitchFamily="34" charset="-122"/>
              <a:cs typeface="Open Sans" pitchFamily="34" charset="-120"/>
            </a:endParaRPr>
          </a:p>
          <a:p>
            <a:pPr marL="742950" lvl="1" indent="-285750" algn="just">
              <a:lnSpc>
                <a:spcPts val="2400"/>
              </a:lnSpc>
              <a:buFont typeface="Arial" panose="020B0604020202020204" pitchFamily="34" charset="0"/>
              <a:buChar char="•"/>
            </a:pPr>
            <a:endParaRPr lang="en-US" sz="1500" dirty="0">
              <a:latin typeface="Aptos" panose="020B0004020202020204" pitchFamily="34" charset="0"/>
            </a:endParaRPr>
          </a:p>
        </p:txBody>
      </p:sp>
      <p:sp>
        <p:nvSpPr>
          <p:cNvPr id="8" name="Text 1">
            <a:extLst>
              <a:ext uri="{FF2B5EF4-FFF2-40B4-BE49-F238E27FC236}">
                <a16:creationId xmlns:a16="http://schemas.microsoft.com/office/drawing/2014/main" id="{E9444D20-5375-2671-24C1-C64332E344C5}"/>
              </a:ext>
            </a:extLst>
          </p:cNvPr>
          <p:cNvSpPr/>
          <p:nvPr/>
        </p:nvSpPr>
        <p:spPr>
          <a:xfrm>
            <a:off x="678537" y="4324311"/>
            <a:ext cx="4403050" cy="303014"/>
          </a:xfrm>
          <a:prstGeom prst="rect">
            <a:avLst/>
          </a:prstGeom>
          <a:noFill/>
          <a:ln/>
        </p:spPr>
        <p:txBody>
          <a:bodyPr wrap="none" lIns="0" tIns="0" rIns="0" bIns="0" rtlCol="0" anchor="t"/>
          <a:lstStyle/>
          <a:p>
            <a:pPr marL="0" indent="0" algn="l">
              <a:lnSpc>
                <a:spcPts val="2350"/>
              </a:lnSpc>
              <a:buNone/>
            </a:pPr>
            <a:endParaRPr lang="en-US" sz="1900" dirty="0">
              <a:latin typeface="Aptos" panose="020B0004020202020204" pitchFamily="34" charset="0"/>
            </a:endParaRPr>
          </a:p>
        </p:txBody>
      </p:sp>
      <p:sp>
        <p:nvSpPr>
          <p:cNvPr id="9" name="Text 2">
            <a:extLst>
              <a:ext uri="{FF2B5EF4-FFF2-40B4-BE49-F238E27FC236}">
                <a16:creationId xmlns:a16="http://schemas.microsoft.com/office/drawing/2014/main" id="{8C2C0F2E-3784-FE93-5A59-C039625438D5}"/>
              </a:ext>
            </a:extLst>
          </p:cNvPr>
          <p:cNvSpPr/>
          <p:nvPr/>
        </p:nvSpPr>
        <p:spPr>
          <a:xfrm>
            <a:off x="678536" y="4285076"/>
            <a:ext cx="6400205" cy="2535918"/>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Rendimento médio real habitual: R$ 3.507</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+4,0% vs. mesmo trimestre de 2024</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Maior valor da série histórica</a:t>
            </a:r>
          </a:p>
          <a:p>
            <a:pPr marL="285750" indent="-285750" algn="just">
              <a:lnSpc>
                <a:spcPts val="2400"/>
              </a:lnSpc>
              <a:buFont typeface="Arial" panose="020B0604020202020204" pitchFamily="34" charset="0"/>
              <a:buChar char="•"/>
            </a:pPr>
            <a:endParaRPr lang="pt-BR" sz="1500" dirty="0">
              <a:solidFill>
                <a:srgbClr val="333F70"/>
              </a:solidFill>
              <a:latin typeface="Aptos" panose="020B0004020202020204" pitchFamily="34" charset="0"/>
              <a:ea typeface="Open Sans" pitchFamily="34" charset="-122"/>
              <a:cs typeface="Open Sans" pitchFamily="34" charset="-120"/>
            </a:endParaRP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Crescimento por ocupação (vs. ano anterior):</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Maior alta: emprego sem carteira (+6,5%)</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Trabalhador doméstico: +6,2%</a:t>
            </a:r>
          </a:p>
          <a:p>
            <a:pPr marL="742950" lvl="1" indent="-285750" algn="just">
              <a:lnSpc>
                <a:spcPts val="2400"/>
              </a:lnSpc>
              <a:buFont typeface="Arial" panose="020B0604020202020204" pitchFamily="34" charset="0"/>
              <a:buChar char="•"/>
            </a:pPr>
            <a:endParaRPr lang="en-US" sz="1500" dirty="0">
              <a:latin typeface="Aptos" panose="020B0004020202020204" pitchFamily="34" charset="0"/>
            </a:endParaRPr>
          </a:p>
        </p:txBody>
      </p:sp>
      <p:pic>
        <p:nvPicPr>
          <p:cNvPr id="11" name="Imagem 10">
            <a:extLst>
              <a:ext uri="{FF2B5EF4-FFF2-40B4-BE49-F238E27FC236}">
                <a16:creationId xmlns:a16="http://schemas.microsoft.com/office/drawing/2014/main" id="{C455634A-7B8C-3B87-D31C-20E4F052B787}"/>
              </a:ext>
            </a:extLst>
          </p:cNvPr>
          <p:cNvPicPr>
            <a:picLocks noChangeAspect="1"/>
          </p:cNvPicPr>
          <p:nvPr/>
        </p:nvPicPr>
        <p:blipFill>
          <a:blip r:embed="rId4"/>
          <a:stretch>
            <a:fillRect/>
          </a:stretch>
        </p:blipFill>
        <p:spPr>
          <a:xfrm>
            <a:off x="6872288" y="3568322"/>
            <a:ext cx="7342457" cy="4304091"/>
          </a:xfrm>
          <a:prstGeom prst="rect">
            <a:avLst/>
          </a:prstGeom>
          <a:ln>
            <a:noFill/>
          </a:ln>
          <a:effectLst>
            <a:outerShdw blurRad="292100" dist="139700" dir="2700000" algn="tl" rotWithShape="0">
              <a:srgbClr val="333333">
                <a:alpha val="65000"/>
              </a:srgbClr>
            </a:outerShdw>
          </a:effectLst>
        </p:spPr>
      </p:pic>
      <p:pic>
        <p:nvPicPr>
          <p:cNvPr id="13" name="Imagem 12" descr="Uma imagem contendo Mapa&#10;&#10;O conteúdo gerado por IA pode estar incorreto.">
            <a:extLst>
              <a:ext uri="{FF2B5EF4-FFF2-40B4-BE49-F238E27FC236}">
                <a16:creationId xmlns:a16="http://schemas.microsoft.com/office/drawing/2014/main" id="{A0ED33EA-A61B-B7D3-84DF-54F4BA3D4F3F}"/>
              </a:ext>
            </a:extLst>
          </p:cNvPr>
          <p:cNvPicPr>
            <a:picLocks noChangeAspect="1"/>
          </p:cNvPicPr>
          <p:nvPr/>
        </p:nvPicPr>
        <p:blipFill>
          <a:blip r:embed="rId5"/>
          <a:stretch>
            <a:fillRect/>
          </a:stretch>
        </p:blipFill>
        <p:spPr>
          <a:xfrm>
            <a:off x="13705734" y="7829757"/>
            <a:ext cx="629551" cy="316928"/>
          </a:xfrm>
          <a:prstGeom prst="rect">
            <a:avLst/>
          </a:prstGeom>
        </p:spPr>
      </p:pic>
    </p:spTree>
    <p:extLst>
      <p:ext uri="{BB962C8B-B14F-4D97-AF65-F5344CB8AC3E}">
        <p14:creationId xmlns:p14="http://schemas.microsoft.com/office/powerpoint/2010/main" val="522489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60CC2-4A34-D3EA-A57C-AF53EDA99C8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A261B12-3207-98F2-3D68-88B1E3491662}"/>
              </a:ext>
            </a:extLst>
          </p:cNvPr>
          <p:cNvSpPr/>
          <p:nvPr/>
        </p:nvSpPr>
        <p:spPr>
          <a:xfrm>
            <a:off x="762119" y="511100"/>
            <a:ext cx="12708612" cy="680442"/>
          </a:xfrm>
          <a:prstGeom prst="rect">
            <a:avLst/>
          </a:prstGeom>
          <a:noFill/>
          <a:ln/>
        </p:spPr>
        <p:txBody>
          <a:bodyPr wrap="none" lIns="0" tIns="0" rIns="0" bIns="0" rtlCol="0" anchor="t"/>
          <a:lstStyle/>
          <a:p>
            <a:pPr marL="0" indent="0" algn="l">
              <a:lnSpc>
                <a:spcPts val="5350"/>
              </a:lnSpc>
              <a:buNone/>
            </a:pPr>
            <a:r>
              <a:rPr lang="en-US" sz="4250" b="1" dirty="0">
                <a:solidFill>
                  <a:srgbClr val="333F70"/>
                </a:solidFill>
                <a:latin typeface="Aptos" panose="020B0004020202020204" pitchFamily="34" charset="0"/>
                <a:ea typeface="Unbounded Bold" pitchFamily="34" charset="-122"/>
              </a:rPr>
              <a:t>Política </a:t>
            </a:r>
            <a:r>
              <a:rPr lang="en-US" sz="4250" b="1" dirty="0" err="1">
                <a:solidFill>
                  <a:srgbClr val="333F70"/>
                </a:solidFill>
                <a:latin typeface="Aptos" panose="020B0004020202020204" pitchFamily="34" charset="0"/>
                <a:ea typeface="Unbounded Bold" pitchFamily="34" charset="-122"/>
              </a:rPr>
              <a:t>Monetária</a:t>
            </a:r>
            <a:r>
              <a:rPr lang="en-US" sz="4250" b="1" dirty="0">
                <a:solidFill>
                  <a:srgbClr val="333F70"/>
                </a:solidFill>
                <a:latin typeface="Aptos" panose="020B0004020202020204" pitchFamily="34" charset="0"/>
                <a:ea typeface="Unbounded Bold" pitchFamily="34" charset="-122"/>
              </a:rPr>
              <a:t> - </a:t>
            </a:r>
            <a:r>
              <a:rPr lang="pt-BR" sz="4250" b="1" dirty="0">
                <a:solidFill>
                  <a:srgbClr val="333F70"/>
                </a:solidFill>
                <a:latin typeface="Aptos" panose="020B0004020202020204" pitchFamily="34" charset="0"/>
                <a:ea typeface="Unbounded Bold" pitchFamily="34" charset="-122"/>
              </a:rPr>
              <a:t>Sem alterações na estratégia</a:t>
            </a:r>
            <a:endParaRPr lang="en-US" sz="4250" dirty="0">
              <a:latin typeface="Aptos" panose="020B0004020202020204" pitchFamily="34" charset="0"/>
            </a:endParaRPr>
          </a:p>
        </p:txBody>
      </p:sp>
      <p:sp>
        <p:nvSpPr>
          <p:cNvPr id="15" name="Retângulo 14">
            <a:extLst>
              <a:ext uri="{FF2B5EF4-FFF2-40B4-BE49-F238E27FC236}">
                <a16:creationId xmlns:a16="http://schemas.microsoft.com/office/drawing/2014/main" id="{EE68531D-ACA3-5ED9-7056-07CA9904CB20}"/>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ext 1">
            <a:extLst>
              <a:ext uri="{FF2B5EF4-FFF2-40B4-BE49-F238E27FC236}">
                <a16:creationId xmlns:a16="http://schemas.microsoft.com/office/drawing/2014/main" id="{57B0D3FC-8F67-FCF1-F457-D801790ADEB5}"/>
              </a:ext>
            </a:extLst>
          </p:cNvPr>
          <p:cNvSpPr/>
          <p:nvPr/>
        </p:nvSpPr>
        <p:spPr>
          <a:xfrm>
            <a:off x="678537" y="1408606"/>
            <a:ext cx="4403050" cy="303014"/>
          </a:xfrm>
          <a:prstGeom prst="rect">
            <a:avLst/>
          </a:prstGeom>
          <a:noFill/>
          <a:ln/>
        </p:spPr>
        <p:txBody>
          <a:bodyPr wrap="none" lIns="0" tIns="0" rIns="0" bIns="0" rtlCol="0" anchor="t"/>
          <a:lstStyle/>
          <a:p>
            <a:pPr marL="0" indent="0" algn="l">
              <a:lnSpc>
                <a:spcPts val="2350"/>
              </a:lnSpc>
              <a:buNone/>
            </a:pPr>
            <a:r>
              <a:rPr lang="pt-BR" sz="1900" b="1" dirty="0">
                <a:solidFill>
                  <a:srgbClr val="333F70"/>
                </a:solidFill>
                <a:latin typeface="Aptos" panose="020B0004020202020204" pitchFamily="34" charset="0"/>
                <a:ea typeface="Unbounded Bold" pitchFamily="34" charset="-122"/>
                <a:cs typeface="Unbounded Bold" pitchFamily="34" charset="-120"/>
              </a:rPr>
              <a:t>Selic e IPCA</a:t>
            </a:r>
            <a:endParaRPr lang="en-US" sz="1900" dirty="0">
              <a:latin typeface="Aptos" panose="020B0004020202020204" pitchFamily="34" charset="0"/>
            </a:endParaRPr>
          </a:p>
        </p:txBody>
      </p:sp>
      <p:sp>
        <p:nvSpPr>
          <p:cNvPr id="6" name="Text 2">
            <a:extLst>
              <a:ext uri="{FF2B5EF4-FFF2-40B4-BE49-F238E27FC236}">
                <a16:creationId xmlns:a16="http://schemas.microsoft.com/office/drawing/2014/main" id="{13966643-6D80-21BB-7E74-46A8005F30F9}"/>
              </a:ext>
            </a:extLst>
          </p:cNvPr>
          <p:cNvSpPr/>
          <p:nvPr/>
        </p:nvSpPr>
        <p:spPr>
          <a:xfrm>
            <a:off x="678538" y="1905453"/>
            <a:ext cx="5850850" cy="2682638"/>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BC mantém postura contracionista e comunicação mais dura</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Comitê atual, apesar do governo “progressista”, adota postura mais conservadora que o anterior</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“Efeito mulher de César”: necessidade de demonstrar firmeza no combate à inflação</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Política monetária segue guiada por:</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Consistência no discurso</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Sinalização de juros altos por mais tempo</a:t>
            </a:r>
          </a:p>
          <a:p>
            <a:pPr marL="742950" lvl="1" indent="-285750" algn="just">
              <a:lnSpc>
                <a:spcPts val="2400"/>
              </a:lnSpc>
              <a:buFont typeface="Arial" panose="020B0604020202020204" pitchFamily="34" charset="0"/>
              <a:buChar char="•"/>
            </a:pPr>
            <a:endParaRPr lang="pt-BR" sz="1500" dirty="0">
              <a:solidFill>
                <a:srgbClr val="333F70"/>
              </a:solidFill>
              <a:latin typeface="Aptos" panose="020B0004020202020204" pitchFamily="34" charset="0"/>
              <a:ea typeface="Open Sans" pitchFamily="34" charset="-122"/>
              <a:cs typeface="Open Sans" pitchFamily="34" charset="-120"/>
            </a:endParaRPr>
          </a:p>
          <a:p>
            <a:pPr marL="742950" lvl="1" indent="-285750" algn="just">
              <a:lnSpc>
                <a:spcPts val="2400"/>
              </a:lnSpc>
              <a:buFont typeface="Arial" panose="020B0604020202020204" pitchFamily="34" charset="0"/>
              <a:buChar char="•"/>
            </a:pPr>
            <a:endParaRPr lang="en-US" sz="1500" dirty="0">
              <a:latin typeface="Aptos" panose="020B0004020202020204" pitchFamily="34" charset="0"/>
            </a:endParaRPr>
          </a:p>
        </p:txBody>
      </p:sp>
      <p:sp>
        <p:nvSpPr>
          <p:cNvPr id="8" name="Text 1">
            <a:extLst>
              <a:ext uri="{FF2B5EF4-FFF2-40B4-BE49-F238E27FC236}">
                <a16:creationId xmlns:a16="http://schemas.microsoft.com/office/drawing/2014/main" id="{42EFD734-710A-3D8E-95F5-10542A5F1EA2}"/>
              </a:ext>
            </a:extLst>
          </p:cNvPr>
          <p:cNvSpPr/>
          <p:nvPr/>
        </p:nvSpPr>
        <p:spPr>
          <a:xfrm>
            <a:off x="678537" y="4324311"/>
            <a:ext cx="4403050" cy="303014"/>
          </a:xfrm>
          <a:prstGeom prst="rect">
            <a:avLst/>
          </a:prstGeom>
          <a:noFill/>
          <a:ln/>
        </p:spPr>
        <p:txBody>
          <a:bodyPr wrap="none" lIns="0" tIns="0" rIns="0" bIns="0" rtlCol="0" anchor="t"/>
          <a:lstStyle/>
          <a:p>
            <a:pPr marL="0" indent="0" algn="l">
              <a:lnSpc>
                <a:spcPts val="2350"/>
              </a:lnSpc>
              <a:buNone/>
            </a:pPr>
            <a:endParaRPr lang="en-US" sz="1900" dirty="0">
              <a:latin typeface="Aptos" panose="020B0004020202020204" pitchFamily="34" charset="0"/>
            </a:endParaRPr>
          </a:p>
        </p:txBody>
      </p:sp>
      <p:sp>
        <p:nvSpPr>
          <p:cNvPr id="9" name="Text 2">
            <a:extLst>
              <a:ext uri="{FF2B5EF4-FFF2-40B4-BE49-F238E27FC236}">
                <a16:creationId xmlns:a16="http://schemas.microsoft.com/office/drawing/2014/main" id="{F7E93E1A-9868-84A9-B901-0763ACDF44E3}"/>
              </a:ext>
            </a:extLst>
          </p:cNvPr>
          <p:cNvSpPr/>
          <p:nvPr/>
        </p:nvSpPr>
        <p:spPr>
          <a:xfrm>
            <a:off x="678536" y="4285076"/>
            <a:ext cx="6400205" cy="2535918"/>
          </a:xfrm>
          <a:prstGeom prst="rect">
            <a:avLst/>
          </a:prstGeom>
          <a:noFill/>
          <a:ln/>
        </p:spPr>
        <p:txBody>
          <a:bodyPr wrap="square" lIns="0" tIns="0" rIns="0" bIns="0" rtlCol="0" anchor="t"/>
          <a:lstStyle/>
          <a:p>
            <a:pPr lvl="1" algn="just">
              <a:lnSpc>
                <a:spcPts val="2400"/>
              </a:lnSpc>
            </a:pPr>
            <a:endParaRPr lang="en-US" sz="1500" dirty="0">
              <a:latin typeface="Aptos" panose="020B0004020202020204" pitchFamily="34" charset="0"/>
            </a:endParaRPr>
          </a:p>
        </p:txBody>
      </p:sp>
      <p:sp>
        <p:nvSpPr>
          <p:cNvPr id="3" name="Text 1">
            <a:extLst>
              <a:ext uri="{FF2B5EF4-FFF2-40B4-BE49-F238E27FC236}">
                <a16:creationId xmlns:a16="http://schemas.microsoft.com/office/drawing/2014/main" id="{E2BA656D-FDBA-A2AD-7208-8899509AE02B}"/>
              </a:ext>
            </a:extLst>
          </p:cNvPr>
          <p:cNvSpPr/>
          <p:nvPr/>
        </p:nvSpPr>
        <p:spPr>
          <a:xfrm>
            <a:off x="678535" y="4635204"/>
            <a:ext cx="4403050" cy="303014"/>
          </a:xfrm>
          <a:prstGeom prst="rect">
            <a:avLst/>
          </a:prstGeom>
          <a:noFill/>
          <a:ln/>
        </p:spPr>
        <p:txBody>
          <a:bodyPr wrap="none" lIns="0" tIns="0" rIns="0" bIns="0" rtlCol="0" anchor="t"/>
          <a:lstStyle/>
          <a:p>
            <a:pPr marL="0" indent="0" algn="l">
              <a:lnSpc>
                <a:spcPts val="2350"/>
              </a:lnSpc>
              <a:buNone/>
            </a:pPr>
            <a:r>
              <a:rPr lang="pt-BR" sz="1900" b="1" dirty="0">
                <a:solidFill>
                  <a:srgbClr val="333F70"/>
                </a:solidFill>
                <a:latin typeface="Aptos" panose="020B0004020202020204" pitchFamily="34" charset="0"/>
                <a:ea typeface="Unbounded Bold" pitchFamily="34" charset="-122"/>
                <a:cs typeface="Unbounded Bold" pitchFamily="34" charset="-120"/>
              </a:rPr>
              <a:t>Balanço de riscos para a inflação</a:t>
            </a:r>
            <a:endParaRPr lang="en-US" sz="1900" dirty="0">
              <a:latin typeface="Aptos" panose="020B0004020202020204" pitchFamily="34" charset="0"/>
            </a:endParaRPr>
          </a:p>
        </p:txBody>
      </p:sp>
      <p:sp>
        <p:nvSpPr>
          <p:cNvPr id="7" name="Text 2">
            <a:extLst>
              <a:ext uri="{FF2B5EF4-FFF2-40B4-BE49-F238E27FC236}">
                <a16:creationId xmlns:a16="http://schemas.microsoft.com/office/drawing/2014/main" id="{93B7EA6F-44BE-BFFC-472E-BA90A0A989C7}"/>
              </a:ext>
            </a:extLst>
          </p:cNvPr>
          <p:cNvSpPr/>
          <p:nvPr/>
        </p:nvSpPr>
        <p:spPr>
          <a:xfrm>
            <a:off x="678536" y="5132051"/>
            <a:ext cx="5536528" cy="2535918"/>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Incertezas internas e externas (política fiscal, eleições, geopoliticamente)</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Atividade econômica local desacelerando menos que o esperado</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Desaceleração global mais forte pode impactar preços</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Risco de queda mais acentuada no preço das commodities</a:t>
            </a:r>
          </a:p>
          <a:p>
            <a:pPr marL="742950" lvl="1" indent="-285750" algn="just">
              <a:lnSpc>
                <a:spcPts val="2400"/>
              </a:lnSpc>
              <a:buFont typeface="Arial" panose="020B0604020202020204" pitchFamily="34" charset="0"/>
              <a:buChar char="•"/>
            </a:pPr>
            <a:endParaRPr lang="en-US" sz="1500" dirty="0">
              <a:latin typeface="Aptos" panose="020B0004020202020204" pitchFamily="34" charset="0"/>
            </a:endParaRPr>
          </a:p>
        </p:txBody>
      </p:sp>
      <p:sp>
        <p:nvSpPr>
          <p:cNvPr id="10" name="Text 1">
            <a:extLst>
              <a:ext uri="{FF2B5EF4-FFF2-40B4-BE49-F238E27FC236}">
                <a16:creationId xmlns:a16="http://schemas.microsoft.com/office/drawing/2014/main" id="{88929381-F678-70A2-5EC7-F6E0F2DE2555}"/>
              </a:ext>
            </a:extLst>
          </p:cNvPr>
          <p:cNvSpPr/>
          <p:nvPr/>
        </p:nvSpPr>
        <p:spPr>
          <a:xfrm>
            <a:off x="678535" y="7550909"/>
            <a:ext cx="4403050" cy="303014"/>
          </a:xfrm>
          <a:prstGeom prst="rect">
            <a:avLst/>
          </a:prstGeom>
          <a:noFill/>
          <a:ln/>
        </p:spPr>
        <p:txBody>
          <a:bodyPr wrap="none" lIns="0" tIns="0" rIns="0" bIns="0" rtlCol="0" anchor="t"/>
          <a:lstStyle/>
          <a:p>
            <a:pPr marL="0" indent="0" algn="l">
              <a:lnSpc>
                <a:spcPts val="2350"/>
              </a:lnSpc>
              <a:buNone/>
            </a:pPr>
            <a:endParaRPr lang="en-US" sz="1900" dirty="0">
              <a:latin typeface="Aptos" panose="020B0004020202020204" pitchFamily="34" charset="0"/>
            </a:endParaRPr>
          </a:p>
        </p:txBody>
      </p:sp>
      <p:pic>
        <p:nvPicPr>
          <p:cNvPr id="13" name="Imagem 12">
            <a:extLst>
              <a:ext uri="{FF2B5EF4-FFF2-40B4-BE49-F238E27FC236}">
                <a16:creationId xmlns:a16="http://schemas.microsoft.com/office/drawing/2014/main" id="{D32BF2CC-91D4-1AC0-F170-E6D33951BF0E}"/>
              </a:ext>
            </a:extLst>
          </p:cNvPr>
          <p:cNvPicPr>
            <a:picLocks noChangeAspect="1"/>
          </p:cNvPicPr>
          <p:nvPr/>
        </p:nvPicPr>
        <p:blipFill>
          <a:blip r:embed="rId3"/>
          <a:stretch>
            <a:fillRect/>
          </a:stretch>
        </p:blipFill>
        <p:spPr>
          <a:xfrm>
            <a:off x="6792792" y="1408606"/>
            <a:ext cx="7266107" cy="3884064"/>
          </a:xfrm>
          <a:prstGeom prst="rect">
            <a:avLst/>
          </a:prstGeom>
          <a:ln>
            <a:noFill/>
          </a:ln>
          <a:effectLst>
            <a:outerShdw blurRad="292100" dist="139700" dir="2700000" algn="tl" rotWithShape="0">
              <a:srgbClr val="333333">
                <a:alpha val="65000"/>
              </a:srgbClr>
            </a:outerShdw>
          </a:effectLst>
        </p:spPr>
      </p:pic>
      <p:pic>
        <p:nvPicPr>
          <p:cNvPr id="16" name="Imagem 15">
            <a:extLst>
              <a:ext uri="{FF2B5EF4-FFF2-40B4-BE49-F238E27FC236}">
                <a16:creationId xmlns:a16="http://schemas.microsoft.com/office/drawing/2014/main" id="{FE536692-2BB6-28C0-2003-62C1971DB618}"/>
              </a:ext>
            </a:extLst>
          </p:cNvPr>
          <p:cNvPicPr>
            <a:picLocks noChangeAspect="1"/>
          </p:cNvPicPr>
          <p:nvPr/>
        </p:nvPicPr>
        <p:blipFill>
          <a:blip r:embed="rId4"/>
          <a:stretch>
            <a:fillRect/>
          </a:stretch>
        </p:blipFill>
        <p:spPr>
          <a:xfrm>
            <a:off x="8234789" y="5818583"/>
            <a:ext cx="4382112" cy="2238687"/>
          </a:xfrm>
          <a:prstGeom prst="rect">
            <a:avLst/>
          </a:prstGeom>
          <a:ln>
            <a:noFill/>
          </a:ln>
          <a:effectLst>
            <a:outerShdw blurRad="292100" dist="139700" dir="2700000" algn="tl" rotWithShape="0">
              <a:srgbClr val="333333">
                <a:alpha val="65000"/>
              </a:srgbClr>
            </a:outerShdw>
          </a:effectLst>
        </p:spPr>
      </p:pic>
      <p:pic>
        <p:nvPicPr>
          <p:cNvPr id="17" name="Imagem 16" descr="Logotipo, nome da empresa&#10;&#10;O conteúdo gerado por IA pode estar incorreto.">
            <a:extLst>
              <a:ext uri="{FF2B5EF4-FFF2-40B4-BE49-F238E27FC236}">
                <a16:creationId xmlns:a16="http://schemas.microsoft.com/office/drawing/2014/main" id="{D3ECE2FE-AB64-5186-34ED-05382D1DC639}"/>
              </a:ext>
            </a:extLst>
          </p:cNvPr>
          <p:cNvPicPr>
            <a:picLocks noChangeAspect="1"/>
          </p:cNvPicPr>
          <p:nvPr/>
        </p:nvPicPr>
        <p:blipFill>
          <a:blip r:embed="rId5"/>
          <a:srcRect t="29687" b="31825"/>
          <a:stretch>
            <a:fillRect/>
          </a:stretch>
        </p:blipFill>
        <p:spPr>
          <a:xfrm>
            <a:off x="12928384" y="695953"/>
            <a:ext cx="1130515" cy="435109"/>
          </a:xfrm>
          <a:prstGeom prst="rect">
            <a:avLst/>
          </a:prstGeom>
        </p:spPr>
      </p:pic>
      <p:pic>
        <p:nvPicPr>
          <p:cNvPr id="18" name="Imagem 17" descr="Uma imagem contendo Mapa&#10;&#10;O conteúdo gerado por IA pode estar incorreto.">
            <a:extLst>
              <a:ext uri="{FF2B5EF4-FFF2-40B4-BE49-F238E27FC236}">
                <a16:creationId xmlns:a16="http://schemas.microsoft.com/office/drawing/2014/main" id="{51D194A3-71CC-E636-2587-DA4D7E2C0E6B}"/>
              </a:ext>
            </a:extLst>
          </p:cNvPr>
          <p:cNvPicPr>
            <a:picLocks noChangeAspect="1"/>
          </p:cNvPicPr>
          <p:nvPr/>
        </p:nvPicPr>
        <p:blipFill>
          <a:blip r:embed="rId6"/>
          <a:stretch>
            <a:fillRect/>
          </a:stretch>
        </p:blipFill>
        <p:spPr>
          <a:xfrm>
            <a:off x="13705734" y="7829757"/>
            <a:ext cx="629551" cy="316928"/>
          </a:xfrm>
          <a:prstGeom prst="rect">
            <a:avLst/>
          </a:prstGeom>
        </p:spPr>
      </p:pic>
    </p:spTree>
    <p:extLst>
      <p:ext uri="{BB962C8B-B14F-4D97-AF65-F5344CB8AC3E}">
        <p14:creationId xmlns:p14="http://schemas.microsoft.com/office/powerpoint/2010/main" val="3908113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E4629-9BDE-C2A0-5F2C-B7920B15E47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811BC91-451C-D55E-DD67-A30EFA1E01F7}"/>
              </a:ext>
            </a:extLst>
          </p:cNvPr>
          <p:cNvSpPr/>
          <p:nvPr/>
        </p:nvSpPr>
        <p:spPr>
          <a:xfrm>
            <a:off x="762119" y="511100"/>
            <a:ext cx="12708612" cy="680442"/>
          </a:xfrm>
          <a:prstGeom prst="rect">
            <a:avLst/>
          </a:prstGeom>
          <a:noFill/>
          <a:ln/>
        </p:spPr>
        <p:txBody>
          <a:bodyPr wrap="none" lIns="0" tIns="0" rIns="0" bIns="0" rtlCol="0" anchor="t"/>
          <a:lstStyle/>
          <a:p>
            <a:pPr marL="0" indent="0" algn="l">
              <a:lnSpc>
                <a:spcPts val="5350"/>
              </a:lnSpc>
              <a:buNone/>
            </a:pPr>
            <a:r>
              <a:rPr lang="pt-BR" sz="4250" b="1" dirty="0">
                <a:solidFill>
                  <a:srgbClr val="333F70"/>
                </a:solidFill>
                <a:latin typeface="Aptos" panose="020B0004020202020204" pitchFamily="34" charset="0"/>
                <a:ea typeface="Unbounded Bold" pitchFamily="34" charset="-122"/>
              </a:rPr>
              <a:t>Crédito e Sistema Financeiro</a:t>
            </a:r>
            <a:endParaRPr lang="en-US" sz="4250" dirty="0">
              <a:latin typeface="Aptos" panose="020B0004020202020204" pitchFamily="34" charset="0"/>
            </a:endParaRPr>
          </a:p>
        </p:txBody>
      </p:sp>
      <p:sp>
        <p:nvSpPr>
          <p:cNvPr id="15" name="Retângulo 14">
            <a:extLst>
              <a:ext uri="{FF2B5EF4-FFF2-40B4-BE49-F238E27FC236}">
                <a16:creationId xmlns:a16="http://schemas.microsoft.com/office/drawing/2014/main" id="{94BB72BB-3DA3-C12F-2C71-098334201317}"/>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ext 1">
            <a:extLst>
              <a:ext uri="{FF2B5EF4-FFF2-40B4-BE49-F238E27FC236}">
                <a16:creationId xmlns:a16="http://schemas.microsoft.com/office/drawing/2014/main" id="{FFE79C6A-5ED4-AAAE-49CE-DB12E43DECF0}"/>
              </a:ext>
            </a:extLst>
          </p:cNvPr>
          <p:cNvSpPr/>
          <p:nvPr/>
        </p:nvSpPr>
        <p:spPr>
          <a:xfrm>
            <a:off x="678537" y="4324311"/>
            <a:ext cx="4403050" cy="303014"/>
          </a:xfrm>
          <a:prstGeom prst="rect">
            <a:avLst/>
          </a:prstGeom>
          <a:noFill/>
          <a:ln/>
        </p:spPr>
        <p:txBody>
          <a:bodyPr wrap="none" lIns="0" tIns="0" rIns="0" bIns="0" rtlCol="0" anchor="t"/>
          <a:lstStyle/>
          <a:p>
            <a:pPr marL="0" indent="0" algn="l">
              <a:lnSpc>
                <a:spcPts val="2350"/>
              </a:lnSpc>
              <a:buNone/>
            </a:pPr>
            <a:endParaRPr lang="en-US" sz="1900" dirty="0">
              <a:latin typeface="Aptos" panose="020B0004020202020204" pitchFamily="34" charset="0"/>
            </a:endParaRPr>
          </a:p>
        </p:txBody>
      </p:sp>
      <p:sp>
        <p:nvSpPr>
          <p:cNvPr id="9" name="Text 2">
            <a:extLst>
              <a:ext uri="{FF2B5EF4-FFF2-40B4-BE49-F238E27FC236}">
                <a16:creationId xmlns:a16="http://schemas.microsoft.com/office/drawing/2014/main" id="{82BA13E1-F8D2-4AD5-3C17-EEFA5BFCE87E}"/>
              </a:ext>
            </a:extLst>
          </p:cNvPr>
          <p:cNvSpPr/>
          <p:nvPr/>
        </p:nvSpPr>
        <p:spPr>
          <a:xfrm>
            <a:off x="678536" y="4285076"/>
            <a:ext cx="6400205" cy="2535918"/>
          </a:xfrm>
          <a:prstGeom prst="rect">
            <a:avLst/>
          </a:prstGeom>
          <a:noFill/>
          <a:ln/>
        </p:spPr>
        <p:txBody>
          <a:bodyPr wrap="square" lIns="0" tIns="0" rIns="0" bIns="0" rtlCol="0" anchor="t"/>
          <a:lstStyle/>
          <a:p>
            <a:pPr lvl="1" algn="just">
              <a:lnSpc>
                <a:spcPts val="2400"/>
              </a:lnSpc>
            </a:pPr>
            <a:endParaRPr lang="en-US" sz="1500" dirty="0">
              <a:latin typeface="Aptos" panose="020B0004020202020204" pitchFamily="34" charset="0"/>
            </a:endParaRPr>
          </a:p>
        </p:txBody>
      </p:sp>
      <p:sp>
        <p:nvSpPr>
          <p:cNvPr id="10" name="Text 1">
            <a:extLst>
              <a:ext uri="{FF2B5EF4-FFF2-40B4-BE49-F238E27FC236}">
                <a16:creationId xmlns:a16="http://schemas.microsoft.com/office/drawing/2014/main" id="{7AFB256C-3CCB-161F-66DD-B514CB8DAE85}"/>
              </a:ext>
            </a:extLst>
          </p:cNvPr>
          <p:cNvSpPr/>
          <p:nvPr/>
        </p:nvSpPr>
        <p:spPr>
          <a:xfrm>
            <a:off x="678535" y="7550909"/>
            <a:ext cx="4403050" cy="303014"/>
          </a:xfrm>
          <a:prstGeom prst="rect">
            <a:avLst/>
          </a:prstGeom>
          <a:noFill/>
          <a:ln/>
        </p:spPr>
        <p:txBody>
          <a:bodyPr wrap="none" lIns="0" tIns="0" rIns="0" bIns="0" rtlCol="0" anchor="t"/>
          <a:lstStyle/>
          <a:p>
            <a:pPr marL="0" indent="0" algn="l">
              <a:lnSpc>
                <a:spcPts val="2350"/>
              </a:lnSpc>
              <a:buNone/>
            </a:pPr>
            <a:endParaRPr lang="en-US" sz="1900" dirty="0">
              <a:latin typeface="Aptos" panose="020B0004020202020204" pitchFamily="34" charset="0"/>
            </a:endParaRPr>
          </a:p>
        </p:txBody>
      </p:sp>
      <p:sp>
        <p:nvSpPr>
          <p:cNvPr id="17" name="Text 1">
            <a:extLst>
              <a:ext uri="{FF2B5EF4-FFF2-40B4-BE49-F238E27FC236}">
                <a16:creationId xmlns:a16="http://schemas.microsoft.com/office/drawing/2014/main" id="{275C08C1-7BC7-D317-9914-232214D5588A}"/>
              </a:ext>
            </a:extLst>
          </p:cNvPr>
          <p:cNvSpPr/>
          <p:nvPr/>
        </p:nvSpPr>
        <p:spPr>
          <a:xfrm>
            <a:off x="678535" y="1405726"/>
            <a:ext cx="4403050" cy="303014"/>
          </a:xfrm>
          <a:prstGeom prst="rect">
            <a:avLst/>
          </a:prstGeom>
          <a:noFill/>
          <a:ln/>
        </p:spPr>
        <p:txBody>
          <a:bodyPr wrap="none" lIns="0" tIns="0" rIns="0" bIns="0" rtlCol="0" anchor="t"/>
          <a:lstStyle/>
          <a:p>
            <a:pPr marL="0" indent="0" algn="l">
              <a:lnSpc>
                <a:spcPts val="2350"/>
              </a:lnSpc>
              <a:buNone/>
            </a:pPr>
            <a:r>
              <a:rPr lang="pt-BR" sz="1900" b="1" dirty="0">
                <a:solidFill>
                  <a:srgbClr val="333F70"/>
                </a:solidFill>
                <a:latin typeface="Aptos" panose="020B0004020202020204" pitchFamily="34" charset="0"/>
                <a:ea typeface="Unbounded Bold" pitchFamily="34" charset="-122"/>
                <a:cs typeface="Unbounded Bold" pitchFamily="34" charset="-120"/>
              </a:rPr>
              <a:t>Mercado de Capitais</a:t>
            </a:r>
            <a:endParaRPr lang="en-US" sz="1900" dirty="0">
              <a:latin typeface="Aptos" panose="020B0004020202020204" pitchFamily="34" charset="0"/>
            </a:endParaRPr>
          </a:p>
        </p:txBody>
      </p:sp>
      <p:sp>
        <p:nvSpPr>
          <p:cNvPr id="18" name="Text 2">
            <a:extLst>
              <a:ext uri="{FF2B5EF4-FFF2-40B4-BE49-F238E27FC236}">
                <a16:creationId xmlns:a16="http://schemas.microsoft.com/office/drawing/2014/main" id="{76941028-160B-6E9A-57C0-1C39AF18F055}"/>
              </a:ext>
            </a:extLst>
          </p:cNvPr>
          <p:cNvSpPr/>
          <p:nvPr/>
        </p:nvSpPr>
        <p:spPr>
          <a:xfrm>
            <a:off x="678538" y="1905452"/>
            <a:ext cx="5850850" cy="4433115"/>
          </a:xfrm>
          <a:prstGeom prst="rect">
            <a:avLst/>
          </a:prstGeom>
          <a:noFill/>
          <a:ln/>
        </p:spPr>
        <p:txBody>
          <a:bodyPr wrap="square" lIns="0" tIns="0" rIns="0" bIns="0" rtlCol="0" anchor="t"/>
          <a:lstStyle/>
          <a:p>
            <a:pPr marL="742950" lvl="1" indent="-285750" algn="just">
              <a:lnSpc>
                <a:spcPts val="2400"/>
              </a:lnSpc>
              <a:buFont typeface="Arial" panose="020B0604020202020204" pitchFamily="34" charset="0"/>
              <a:buChar char="•"/>
            </a:pPr>
            <a:r>
              <a:rPr lang="pt-BR" sz="1500" b="1" dirty="0">
                <a:solidFill>
                  <a:srgbClr val="333F70"/>
                </a:solidFill>
                <a:latin typeface="Aptos" panose="020B0004020202020204" pitchFamily="34" charset="0"/>
                <a:ea typeface="Open Sans" pitchFamily="34" charset="-122"/>
                <a:cs typeface="Open Sans" pitchFamily="34" charset="-120"/>
              </a:rPr>
              <a:t>2020 - 2021</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Forte expansão das emissões de títulos no pós-pandemia.</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Condições favoráveis:</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Política monetária expansionista</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Juros historicamente baixos</a:t>
            </a:r>
          </a:p>
          <a:p>
            <a:pPr marL="285750" indent="-285750" algn="just">
              <a:lnSpc>
                <a:spcPts val="2400"/>
              </a:lnSpc>
              <a:buFont typeface="Arial" panose="020B0604020202020204" pitchFamily="34" charset="0"/>
              <a:buChar char="•"/>
            </a:pPr>
            <a:endParaRPr lang="pt-BR" sz="1500" dirty="0">
              <a:solidFill>
                <a:srgbClr val="333F70"/>
              </a:solidFill>
              <a:latin typeface="Aptos" panose="020B0004020202020204" pitchFamily="34" charset="0"/>
              <a:ea typeface="Open Sans" pitchFamily="34" charset="-122"/>
              <a:cs typeface="Open Sans" pitchFamily="34" charset="-120"/>
            </a:endParaRP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Empresas aproveitaram para:</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Refinanciar dívidas</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Alongar prazos</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Buscar financiamento de longo prazo</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Crescimento expressivo de:</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Debêntures</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FIDCs</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CRI/CRA</a:t>
            </a:r>
          </a:p>
          <a:p>
            <a:pPr marL="742950" lvl="1" indent="-285750" algn="just">
              <a:lnSpc>
                <a:spcPts val="2400"/>
              </a:lnSpc>
              <a:buFont typeface="Arial" panose="020B0604020202020204" pitchFamily="34" charset="0"/>
              <a:buChar char="•"/>
            </a:pPr>
            <a:endParaRPr lang="pt-BR" sz="1500" dirty="0">
              <a:solidFill>
                <a:srgbClr val="333F70"/>
              </a:solidFill>
              <a:latin typeface="Aptos" panose="020B0004020202020204" pitchFamily="34" charset="0"/>
              <a:ea typeface="Open Sans" pitchFamily="34" charset="-122"/>
              <a:cs typeface="Open Sans" pitchFamily="34" charset="-120"/>
            </a:endParaRPr>
          </a:p>
          <a:p>
            <a:pPr marL="742950" lvl="1" indent="-285750" algn="just">
              <a:lnSpc>
                <a:spcPts val="2400"/>
              </a:lnSpc>
              <a:buFont typeface="Arial" panose="020B0604020202020204" pitchFamily="34" charset="0"/>
              <a:buChar char="•"/>
            </a:pPr>
            <a:r>
              <a:rPr lang="pt-BR" sz="1500" b="1" dirty="0">
                <a:solidFill>
                  <a:srgbClr val="333F70"/>
                </a:solidFill>
                <a:latin typeface="Aptos" panose="020B0004020202020204" pitchFamily="34" charset="0"/>
                <a:ea typeface="Open Sans" pitchFamily="34" charset="-122"/>
                <a:cs typeface="Open Sans" pitchFamily="34" charset="-120"/>
              </a:rPr>
              <a:t>2021 – 2025</a:t>
            </a:r>
          </a:p>
          <a:p>
            <a:pPr marL="742950" lvl="1" indent="-285750" algn="just">
              <a:lnSpc>
                <a:spcPts val="2400"/>
              </a:lnSpc>
              <a:buFont typeface="Arial" panose="020B0604020202020204" pitchFamily="34" charset="0"/>
              <a:buChar char="•"/>
            </a:pPr>
            <a:r>
              <a:rPr lang="pt-BR" sz="1500" b="1" dirty="0">
                <a:solidFill>
                  <a:srgbClr val="333F70"/>
                </a:solidFill>
                <a:latin typeface="Aptos" panose="020B0004020202020204" pitchFamily="34" charset="0"/>
                <a:ea typeface="Open Sans" pitchFamily="34" charset="-122"/>
                <a:cs typeface="Open Sans" pitchFamily="34" charset="-120"/>
              </a:rPr>
              <a:t>Boom da renda fixa</a:t>
            </a:r>
            <a:endParaRPr lang="en-US" sz="1500" b="1" dirty="0">
              <a:latin typeface="Aptos" panose="020B0004020202020204" pitchFamily="34" charset="0"/>
            </a:endParaRPr>
          </a:p>
        </p:txBody>
      </p:sp>
      <p:pic>
        <p:nvPicPr>
          <p:cNvPr id="16" name="Imagem 15">
            <a:extLst>
              <a:ext uri="{FF2B5EF4-FFF2-40B4-BE49-F238E27FC236}">
                <a16:creationId xmlns:a16="http://schemas.microsoft.com/office/drawing/2014/main" id="{D58EE64B-C199-7667-D481-2E0352DEDC5A}"/>
              </a:ext>
            </a:extLst>
          </p:cNvPr>
          <p:cNvPicPr>
            <a:picLocks noChangeAspect="1"/>
          </p:cNvPicPr>
          <p:nvPr/>
        </p:nvPicPr>
        <p:blipFill>
          <a:blip r:embed="rId3"/>
          <a:stretch>
            <a:fillRect/>
          </a:stretch>
        </p:blipFill>
        <p:spPr>
          <a:xfrm>
            <a:off x="6613579" y="1708740"/>
            <a:ext cx="7538308" cy="4629827"/>
          </a:xfrm>
          <a:prstGeom prst="rect">
            <a:avLst/>
          </a:prstGeom>
        </p:spPr>
      </p:pic>
      <p:pic>
        <p:nvPicPr>
          <p:cNvPr id="21" name="Imagem 20" descr="Logotipo, nome da empresa&#10;&#10;O conteúdo gerado por IA pode estar incorreto.">
            <a:extLst>
              <a:ext uri="{FF2B5EF4-FFF2-40B4-BE49-F238E27FC236}">
                <a16:creationId xmlns:a16="http://schemas.microsoft.com/office/drawing/2014/main" id="{761B50F0-5488-7983-FF49-22EE3DFA8386}"/>
              </a:ext>
            </a:extLst>
          </p:cNvPr>
          <p:cNvPicPr>
            <a:picLocks noChangeAspect="1"/>
          </p:cNvPicPr>
          <p:nvPr/>
        </p:nvPicPr>
        <p:blipFill>
          <a:blip r:embed="rId4"/>
          <a:srcRect t="29687" b="31825"/>
          <a:stretch>
            <a:fillRect/>
          </a:stretch>
        </p:blipFill>
        <p:spPr>
          <a:xfrm>
            <a:off x="12889995" y="645971"/>
            <a:ext cx="1130515" cy="435109"/>
          </a:xfrm>
          <a:prstGeom prst="rect">
            <a:avLst/>
          </a:prstGeom>
        </p:spPr>
      </p:pic>
      <p:pic>
        <p:nvPicPr>
          <p:cNvPr id="22" name="Imagem 21" descr="Uma imagem contendo Mapa&#10;&#10;O conteúdo gerado por IA pode estar incorreto.">
            <a:extLst>
              <a:ext uri="{FF2B5EF4-FFF2-40B4-BE49-F238E27FC236}">
                <a16:creationId xmlns:a16="http://schemas.microsoft.com/office/drawing/2014/main" id="{3C6DE8EE-4F93-EFD9-38A4-3D33D5386F11}"/>
              </a:ext>
            </a:extLst>
          </p:cNvPr>
          <p:cNvPicPr>
            <a:picLocks noChangeAspect="1"/>
          </p:cNvPicPr>
          <p:nvPr/>
        </p:nvPicPr>
        <p:blipFill>
          <a:blip r:embed="rId5"/>
          <a:stretch>
            <a:fillRect/>
          </a:stretch>
        </p:blipFill>
        <p:spPr>
          <a:xfrm>
            <a:off x="13705734" y="7829757"/>
            <a:ext cx="629551" cy="316928"/>
          </a:xfrm>
          <a:prstGeom prst="rect">
            <a:avLst/>
          </a:prstGeom>
        </p:spPr>
      </p:pic>
    </p:spTree>
    <p:extLst>
      <p:ext uri="{BB962C8B-B14F-4D97-AF65-F5344CB8AC3E}">
        <p14:creationId xmlns:p14="http://schemas.microsoft.com/office/powerpoint/2010/main" val="1181615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5DD55-093C-841F-DB43-D89286B0181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FBABA31-6DC9-8796-D826-5131A5884185}"/>
              </a:ext>
            </a:extLst>
          </p:cNvPr>
          <p:cNvSpPr/>
          <p:nvPr/>
        </p:nvSpPr>
        <p:spPr>
          <a:xfrm>
            <a:off x="762119" y="511100"/>
            <a:ext cx="12708612" cy="680442"/>
          </a:xfrm>
          <a:prstGeom prst="rect">
            <a:avLst/>
          </a:prstGeom>
          <a:noFill/>
          <a:ln/>
        </p:spPr>
        <p:txBody>
          <a:bodyPr wrap="none" lIns="0" tIns="0" rIns="0" bIns="0" rtlCol="0" anchor="t"/>
          <a:lstStyle/>
          <a:p>
            <a:pPr marL="0" indent="0" algn="l">
              <a:lnSpc>
                <a:spcPts val="5350"/>
              </a:lnSpc>
              <a:buNone/>
            </a:pPr>
            <a:r>
              <a:rPr lang="pt-BR" sz="4250" b="1" dirty="0">
                <a:solidFill>
                  <a:srgbClr val="333F70"/>
                </a:solidFill>
                <a:latin typeface="Aptos" panose="020B0004020202020204" pitchFamily="34" charset="0"/>
                <a:ea typeface="Unbounded Bold" pitchFamily="34" charset="-122"/>
              </a:rPr>
              <a:t>Economia Internacional: Shutdown!</a:t>
            </a:r>
            <a:endParaRPr lang="en-US" sz="4250" dirty="0">
              <a:latin typeface="Aptos" panose="020B0004020202020204" pitchFamily="34" charset="0"/>
            </a:endParaRPr>
          </a:p>
        </p:txBody>
      </p:sp>
      <p:sp>
        <p:nvSpPr>
          <p:cNvPr id="15" name="Retângulo 14">
            <a:extLst>
              <a:ext uri="{FF2B5EF4-FFF2-40B4-BE49-F238E27FC236}">
                <a16:creationId xmlns:a16="http://schemas.microsoft.com/office/drawing/2014/main" id="{9FE324B3-1263-0F5B-BE87-EC9DEBC85AA2}"/>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Text 2">
            <a:extLst>
              <a:ext uri="{FF2B5EF4-FFF2-40B4-BE49-F238E27FC236}">
                <a16:creationId xmlns:a16="http://schemas.microsoft.com/office/drawing/2014/main" id="{A6AA8B78-2852-1EC5-E0E2-13BAC7450212}"/>
              </a:ext>
            </a:extLst>
          </p:cNvPr>
          <p:cNvSpPr/>
          <p:nvPr/>
        </p:nvSpPr>
        <p:spPr>
          <a:xfrm>
            <a:off x="678532" y="5557578"/>
            <a:ext cx="6400205" cy="2535918"/>
          </a:xfrm>
          <a:prstGeom prst="rect">
            <a:avLst/>
          </a:prstGeom>
          <a:noFill/>
          <a:ln/>
        </p:spPr>
        <p:txBody>
          <a:bodyPr wrap="square" lIns="0" tIns="0" rIns="0" bIns="0" rtlCol="0" anchor="t"/>
          <a:lstStyle/>
          <a:p>
            <a:pPr lvl="1" algn="just">
              <a:lnSpc>
                <a:spcPts val="2400"/>
              </a:lnSpc>
            </a:pPr>
            <a:endParaRPr lang="en-US" sz="1500" dirty="0">
              <a:latin typeface="Aptos" panose="020B0004020202020204" pitchFamily="34" charset="0"/>
            </a:endParaRPr>
          </a:p>
        </p:txBody>
      </p:sp>
      <p:sp>
        <p:nvSpPr>
          <p:cNvPr id="10" name="Text 1">
            <a:extLst>
              <a:ext uri="{FF2B5EF4-FFF2-40B4-BE49-F238E27FC236}">
                <a16:creationId xmlns:a16="http://schemas.microsoft.com/office/drawing/2014/main" id="{F6B49A3F-CDDA-703D-E560-FA622990B185}"/>
              </a:ext>
            </a:extLst>
          </p:cNvPr>
          <p:cNvSpPr/>
          <p:nvPr/>
        </p:nvSpPr>
        <p:spPr>
          <a:xfrm>
            <a:off x="678535" y="7550909"/>
            <a:ext cx="4403050" cy="303014"/>
          </a:xfrm>
          <a:prstGeom prst="rect">
            <a:avLst/>
          </a:prstGeom>
          <a:noFill/>
          <a:ln/>
        </p:spPr>
        <p:txBody>
          <a:bodyPr wrap="none" lIns="0" tIns="0" rIns="0" bIns="0" rtlCol="0" anchor="t"/>
          <a:lstStyle/>
          <a:p>
            <a:pPr marL="0" indent="0" algn="l">
              <a:lnSpc>
                <a:spcPts val="2350"/>
              </a:lnSpc>
              <a:buNone/>
            </a:pPr>
            <a:endParaRPr lang="en-US" sz="1900" dirty="0">
              <a:latin typeface="Aptos" panose="020B0004020202020204" pitchFamily="34" charset="0"/>
            </a:endParaRPr>
          </a:p>
        </p:txBody>
      </p:sp>
      <p:sp>
        <p:nvSpPr>
          <p:cNvPr id="17" name="Text 1">
            <a:extLst>
              <a:ext uri="{FF2B5EF4-FFF2-40B4-BE49-F238E27FC236}">
                <a16:creationId xmlns:a16="http://schemas.microsoft.com/office/drawing/2014/main" id="{0E27D3C3-3867-6214-01E0-F2601B86B2B7}"/>
              </a:ext>
            </a:extLst>
          </p:cNvPr>
          <p:cNvSpPr/>
          <p:nvPr/>
        </p:nvSpPr>
        <p:spPr>
          <a:xfrm>
            <a:off x="678535" y="1405726"/>
            <a:ext cx="4403050" cy="303014"/>
          </a:xfrm>
          <a:prstGeom prst="rect">
            <a:avLst/>
          </a:prstGeom>
          <a:noFill/>
          <a:ln/>
        </p:spPr>
        <p:txBody>
          <a:bodyPr wrap="none" lIns="0" tIns="0" rIns="0" bIns="0" rtlCol="0" anchor="t"/>
          <a:lstStyle/>
          <a:p>
            <a:pPr marL="0" indent="0" algn="l">
              <a:lnSpc>
                <a:spcPts val="2350"/>
              </a:lnSpc>
              <a:buNone/>
            </a:pPr>
            <a:r>
              <a:rPr lang="pt-BR" sz="1900" b="1" dirty="0">
                <a:solidFill>
                  <a:srgbClr val="333F70"/>
                </a:solidFill>
                <a:latin typeface="Aptos" panose="020B0004020202020204" pitchFamily="34" charset="0"/>
                <a:ea typeface="Unbounded Bold" pitchFamily="34" charset="-122"/>
                <a:cs typeface="Unbounded Bold" pitchFamily="34" charset="-120"/>
              </a:rPr>
              <a:t>As contradições do Shutdown Estadunidense</a:t>
            </a:r>
          </a:p>
        </p:txBody>
      </p:sp>
      <p:sp>
        <p:nvSpPr>
          <p:cNvPr id="18" name="Text 2">
            <a:extLst>
              <a:ext uri="{FF2B5EF4-FFF2-40B4-BE49-F238E27FC236}">
                <a16:creationId xmlns:a16="http://schemas.microsoft.com/office/drawing/2014/main" id="{6B7A6932-3339-9614-5975-DB9823DC71A1}"/>
              </a:ext>
            </a:extLst>
          </p:cNvPr>
          <p:cNvSpPr/>
          <p:nvPr/>
        </p:nvSpPr>
        <p:spPr>
          <a:xfrm>
            <a:off x="678537" y="1891167"/>
            <a:ext cx="6122311" cy="2455784"/>
          </a:xfrm>
          <a:prstGeom prst="rect">
            <a:avLst/>
          </a:prstGeom>
          <a:noFill/>
          <a:ln/>
        </p:spPr>
        <p:txBody>
          <a:bodyPr wrap="square" lIns="0" tIns="0" rIns="0" bIns="0" rtlCol="0" anchor="t"/>
          <a:lstStyle/>
          <a:p>
            <a:pPr lvl="1" algn="just">
              <a:lnSpc>
                <a:spcPts val="2400"/>
              </a:lnSpc>
            </a:pPr>
            <a:r>
              <a:rPr lang="pt-BR" sz="1500" dirty="0">
                <a:solidFill>
                  <a:srgbClr val="333F70"/>
                </a:solidFill>
                <a:latin typeface="Aptos" panose="020B0004020202020204" pitchFamily="34" charset="0"/>
                <a:ea typeface="Open Sans" pitchFamily="34" charset="-122"/>
                <a:cs typeface="Open Sans" pitchFamily="34" charset="-120"/>
              </a:rPr>
              <a:t>Operações governamentais dependem da aprovação de:</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Leis orçamentárias (</a:t>
            </a:r>
            <a:r>
              <a:rPr lang="pt-BR" sz="1500" dirty="0" err="1">
                <a:solidFill>
                  <a:srgbClr val="333F70"/>
                </a:solidFill>
                <a:latin typeface="Aptos" panose="020B0004020202020204" pitchFamily="34" charset="0"/>
                <a:ea typeface="Open Sans" pitchFamily="34" charset="-122"/>
                <a:cs typeface="Open Sans" pitchFamily="34" charset="-120"/>
              </a:rPr>
              <a:t>appropriations</a:t>
            </a:r>
            <a:r>
              <a:rPr lang="pt-BR" sz="1500" dirty="0">
                <a:solidFill>
                  <a:srgbClr val="333F70"/>
                </a:solidFill>
                <a:latin typeface="Aptos" panose="020B0004020202020204" pitchFamily="34" charset="0"/>
                <a:ea typeface="Open Sans" pitchFamily="34" charset="-122"/>
                <a:cs typeface="Open Sans" pitchFamily="34" charset="-120"/>
              </a:rPr>
              <a:t>), ou</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Resoluções temporárias (</a:t>
            </a:r>
            <a:r>
              <a:rPr lang="pt-BR" sz="1500" dirty="0" err="1">
                <a:solidFill>
                  <a:srgbClr val="333F70"/>
                </a:solidFill>
                <a:latin typeface="Aptos" panose="020B0004020202020204" pitchFamily="34" charset="0"/>
                <a:ea typeface="Open Sans" pitchFamily="34" charset="-122"/>
                <a:cs typeface="Open Sans" pitchFamily="34" charset="-120"/>
              </a:rPr>
              <a:t>continuing</a:t>
            </a:r>
            <a:r>
              <a:rPr lang="pt-BR" sz="1500" dirty="0">
                <a:solidFill>
                  <a:srgbClr val="333F70"/>
                </a:solidFill>
                <a:latin typeface="Aptos" panose="020B0004020202020204" pitchFamily="34" charset="0"/>
                <a:ea typeface="Open Sans" pitchFamily="34" charset="-122"/>
                <a:cs typeface="Open Sans" pitchFamily="34" charset="-120"/>
              </a:rPr>
              <a:t> </a:t>
            </a:r>
            <a:r>
              <a:rPr lang="pt-BR" sz="1500" dirty="0" err="1">
                <a:solidFill>
                  <a:srgbClr val="333F70"/>
                </a:solidFill>
                <a:latin typeface="Aptos" panose="020B0004020202020204" pitchFamily="34" charset="0"/>
                <a:ea typeface="Open Sans" pitchFamily="34" charset="-122"/>
                <a:cs typeface="Open Sans" pitchFamily="34" charset="-120"/>
              </a:rPr>
              <a:t>resolutions</a:t>
            </a:r>
            <a:r>
              <a:rPr lang="pt-BR" sz="1500" dirty="0">
                <a:solidFill>
                  <a:srgbClr val="333F70"/>
                </a:solidFill>
                <a:latin typeface="Aptos" panose="020B0004020202020204" pitchFamily="34" charset="0"/>
                <a:ea typeface="Open Sans" pitchFamily="34" charset="-122"/>
                <a:cs typeface="Open Sans" pitchFamily="34" charset="-120"/>
              </a:rPr>
              <a:t>).</a:t>
            </a:r>
          </a:p>
          <a:p>
            <a:pPr lvl="1" algn="just">
              <a:lnSpc>
                <a:spcPts val="2400"/>
              </a:lnSpc>
            </a:pPr>
            <a:r>
              <a:rPr lang="pt-BR" sz="1500" dirty="0">
                <a:solidFill>
                  <a:srgbClr val="333F70"/>
                </a:solidFill>
                <a:latin typeface="Aptos" panose="020B0004020202020204" pitchFamily="34" charset="0"/>
                <a:ea typeface="Open Sans" pitchFamily="34" charset="-122"/>
                <a:cs typeface="Open Sans" pitchFamily="34" charset="-120"/>
              </a:rPr>
              <a:t>Quando nada é aprovado até 1º de outubro → ocorre </a:t>
            </a:r>
            <a:r>
              <a:rPr lang="pt-BR" sz="1500" dirty="0" err="1">
                <a:solidFill>
                  <a:srgbClr val="333F70"/>
                </a:solidFill>
                <a:latin typeface="Aptos" panose="020B0004020202020204" pitchFamily="34" charset="0"/>
                <a:ea typeface="Open Sans" pitchFamily="34" charset="-122"/>
                <a:cs typeface="Open Sans" pitchFamily="34" charset="-120"/>
              </a:rPr>
              <a:t>funding</a:t>
            </a:r>
            <a:r>
              <a:rPr lang="pt-BR" sz="1500" dirty="0">
                <a:solidFill>
                  <a:srgbClr val="333F70"/>
                </a:solidFill>
                <a:latin typeface="Aptos" panose="020B0004020202020204" pitchFamily="34" charset="0"/>
                <a:ea typeface="Open Sans" pitchFamily="34" charset="-122"/>
                <a:cs typeface="Open Sans" pitchFamily="34" charset="-120"/>
              </a:rPr>
              <a:t> gap.</a:t>
            </a:r>
          </a:p>
          <a:p>
            <a:pPr lvl="1" algn="just">
              <a:lnSpc>
                <a:spcPts val="2400"/>
              </a:lnSpc>
            </a:pPr>
            <a:r>
              <a:rPr lang="pt-BR" sz="1500" dirty="0">
                <a:solidFill>
                  <a:srgbClr val="333F70"/>
                </a:solidFill>
                <a:latin typeface="Aptos" panose="020B0004020202020204" pitchFamily="34" charset="0"/>
                <a:ea typeface="Open Sans" pitchFamily="34" charset="-122"/>
                <a:cs typeface="Open Sans" pitchFamily="34" charset="-120"/>
              </a:rPr>
              <a:t>Resultado: suspensão de operações consideradas não essenciais → Shutdown.</a:t>
            </a:r>
          </a:p>
        </p:txBody>
      </p:sp>
      <p:pic>
        <p:nvPicPr>
          <p:cNvPr id="4" name="Imagem 3">
            <a:extLst>
              <a:ext uri="{FF2B5EF4-FFF2-40B4-BE49-F238E27FC236}">
                <a16:creationId xmlns:a16="http://schemas.microsoft.com/office/drawing/2014/main" id="{AB2C76DE-2B71-B1C1-746F-1C1B1CCFFE79}"/>
              </a:ext>
            </a:extLst>
          </p:cNvPr>
          <p:cNvPicPr>
            <a:picLocks noChangeAspect="1"/>
          </p:cNvPicPr>
          <p:nvPr/>
        </p:nvPicPr>
        <p:blipFill>
          <a:blip r:embed="rId3"/>
          <a:stretch>
            <a:fillRect/>
          </a:stretch>
        </p:blipFill>
        <p:spPr>
          <a:xfrm>
            <a:off x="7078737" y="2032071"/>
            <a:ext cx="7222739" cy="4629760"/>
          </a:xfrm>
          <a:prstGeom prst="rect">
            <a:avLst/>
          </a:prstGeom>
          <a:ln>
            <a:noFill/>
          </a:ln>
          <a:effectLst>
            <a:outerShdw blurRad="292100" dist="139700" dir="2700000" algn="tl" rotWithShape="0">
              <a:srgbClr val="333333">
                <a:alpha val="65000"/>
              </a:srgbClr>
            </a:outerShdw>
          </a:effectLst>
        </p:spPr>
      </p:pic>
      <p:sp>
        <p:nvSpPr>
          <p:cNvPr id="5" name="Text 1">
            <a:extLst>
              <a:ext uri="{FF2B5EF4-FFF2-40B4-BE49-F238E27FC236}">
                <a16:creationId xmlns:a16="http://schemas.microsoft.com/office/drawing/2014/main" id="{6007C68F-E3D4-849E-8A14-CEEFCDBC8FA2}"/>
              </a:ext>
            </a:extLst>
          </p:cNvPr>
          <p:cNvSpPr/>
          <p:nvPr/>
        </p:nvSpPr>
        <p:spPr>
          <a:xfrm>
            <a:off x="678538" y="4098455"/>
            <a:ext cx="4403050" cy="303014"/>
          </a:xfrm>
          <a:prstGeom prst="rect">
            <a:avLst/>
          </a:prstGeom>
          <a:noFill/>
          <a:ln/>
        </p:spPr>
        <p:txBody>
          <a:bodyPr wrap="none" lIns="0" tIns="0" rIns="0" bIns="0" rtlCol="0" anchor="t"/>
          <a:lstStyle/>
          <a:p>
            <a:pPr marL="0" indent="0" algn="l">
              <a:lnSpc>
                <a:spcPts val="2350"/>
              </a:lnSpc>
              <a:buNone/>
            </a:pPr>
            <a:r>
              <a:rPr lang="pt-BR" sz="1900" b="1" dirty="0" err="1">
                <a:solidFill>
                  <a:srgbClr val="333F70"/>
                </a:solidFill>
                <a:latin typeface="Aptos" panose="020B0004020202020204" pitchFamily="34" charset="0"/>
                <a:ea typeface="Unbounded Bold" pitchFamily="34" charset="-122"/>
                <a:cs typeface="Unbounded Bold" pitchFamily="34" charset="-120"/>
              </a:rPr>
              <a:t>Quantitative</a:t>
            </a:r>
            <a:r>
              <a:rPr lang="pt-BR" sz="1900" b="1" dirty="0">
                <a:solidFill>
                  <a:srgbClr val="333F70"/>
                </a:solidFill>
                <a:latin typeface="Aptos" panose="020B0004020202020204" pitchFamily="34" charset="0"/>
                <a:ea typeface="Unbounded Bold" pitchFamily="34" charset="-122"/>
                <a:cs typeface="Unbounded Bold" pitchFamily="34" charset="-120"/>
              </a:rPr>
              <a:t> </a:t>
            </a:r>
            <a:r>
              <a:rPr lang="pt-BR" sz="1900" b="1" dirty="0" err="1">
                <a:solidFill>
                  <a:srgbClr val="333F70"/>
                </a:solidFill>
                <a:latin typeface="Aptos" panose="020B0004020202020204" pitchFamily="34" charset="0"/>
                <a:ea typeface="Unbounded Bold" pitchFamily="34" charset="-122"/>
                <a:cs typeface="Unbounded Bold" pitchFamily="34" charset="-120"/>
              </a:rPr>
              <a:t>Tightening</a:t>
            </a:r>
            <a:r>
              <a:rPr lang="pt-BR" sz="1900" b="1" dirty="0">
                <a:solidFill>
                  <a:srgbClr val="333F70"/>
                </a:solidFill>
                <a:latin typeface="Aptos" panose="020B0004020202020204" pitchFamily="34" charset="0"/>
                <a:ea typeface="Unbounded Bold" pitchFamily="34" charset="-122"/>
                <a:cs typeface="Unbounded Bold" pitchFamily="34" charset="-120"/>
              </a:rPr>
              <a:t> e os Desafios de Liquidez do FED</a:t>
            </a:r>
          </a:p>
        </p:txBody>
      </p:sp>
      <p:sp>
        <p:nvSpPr>
          <p:cNvPr id="6" name="Text 2">
            <a:extLst>
              <a:ext uri="{FF2B5EF4-FFF2-40B4-BE49-F238E27FC236}">
                <a16:creationId xmlns:a16="http://schemas.microsoft.com/office/drawing/2014/main" id="{72B35297-627B-8B84-6C2F-CA6840264C07}"/>
              </a:ext>
            </a:extLst>
          </p:cNvPr>
          <p:cNvSpPr/>
          <p:nvPr/>
        </p:nvSpPr>
        <p:spPr>
          <a:xfrm>
            <a:off x="678530" y="4464223"/>
            <a:ext cx="6122319" cy="3462362"/>
          </a:xfrm>
          <a:prstGeom prst="rect">
            <a:avLst/>
          </a:prstGeom>
          <a:noFill/>
          <a:ln/>
        </p:spPr>
        <p:txBody>
          <a:bodyPr wrap="square" lIns="0" tIns="0" rIns="0" bIns="0" rtlCol="0" anchor="t"/>
          <a:lstStyle/>
          <a:p>
            <a:pPr lvl="1" algn="just">
              <a:lnSpc>
                <a:spcPts val="2400"/>
              </a:lnSpc>
            </a:pPr>
            <a:r>
              <a:rPr lang="pt-BR" sz="1500" b="1" dirty="0">
                <a:solidFill>
                  <a:srgbClr val="333F70"/>
                </a:solidFill>
                <a:latin typeface="Aptos" panose="020B0004020202020204" pitchFamily="34" charset="0"/>
                <a:ea typeface="Open Sans" pitchFamily="34" charset="-122"/>
                <a:cs typeface="Open Sans" pitchFamily="34" charset="-120"/>
              </a:rPr>
              <a:t>O Shutdown revela:</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Vulnerabilidades do modelo orçamentário norte-americano.</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Impactos econômicos significativos mesmo em paralisações curtas.</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Dependência crítica da continuidade de serviços públicos para a estabilidade macroeconômica.</a:t>
            </a:r>
          </a:p>
          <a:p>
            <a:pPr lvl="1" algn="just">
              <a:lnSpc>
                <a:spcPts val="2400"/>
              </a:lnSpc>
            </a:pPr>
            <a:r>
              <a:rPr lang="pt-BR" sz="1500" b="1" dirty="0">
                <a:solidFill>
                  <a:srgbClr val="333F70"/>
                </a:solidFill>
                <a:latin typeface="Aptos" panose="020B0004020202020204" pitchFamily="34" charset="0"/>
                <a:ea typeface="Open Sans" pitchFamily="34" charset="-122"/>
                <a:cs typeface="Open Sans" pitchFamily="34" charset="-120"/>
              </a:rPr>
              <a:t>Contradição central:</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Medidas de contenção fiscal convivem com gastos simbólicos e decisões politizadas.</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Lição estrutural:</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A política fiscal dos EUA é altamente sensível a disputas partidárias, gerando incertezas domésticas e globais</a:t>
            </a:r>
            <a:r>
              <a:rPr lang="pt-BR" sz="1500" b="1" dirty="0">
                <a:solidFill>
                  <a:srgbClr val="333F70"/>
                </a:solidFill>
                <a:latin typeface="Aptos" panose="020B0004020202020204" pitchFamily="34" charset="0"/>
                <a:ea typeface="Open Sans" pitchFamily="34" charset="-122"/>
                <a:cs typeface="Open Sans" pitchFamily="34" charset="-120"/>
              </a:rPr>
              <a:t>.</a:t>
            </a:r>
            <a:endParaRPr lang="pt-BR" sz="1500" dirty="0">
              <a:solidFill>
                <a:srgbClr val="333F70"/>
              </a:solidFill>
              <a:latin typeface="Aptos" panose="020B0004020202020204" pitchFamily="34" charset="0"/>
              <a:ea typeface="Open Sans" pitchFamily="34" charset="-122"/>
              <a:cs typeface="Open Sans" pitchFamily="34" charset="-120"/>
            </a:endParaRPr>
          </a:p>
        </p:txBody>
      </p:sp>
      <p:pic>
        <p:nvPicPr>
          <p:cNvPr id="7" name="Imagem 6" descr="Logotipo, nome da empresa&#10;&#10;O conteúdo gerado por IA pode estar incorreto.">
            <a:extLst>
              <a:ext uri="{FF2B5EF4-FFF2-40B4-BE49-F238E27FC236}">
                <a16:creationId xmlns:a16="http://schemas.microsoft.com/office/drawing/2014/main" id="{2D2A72AB-5354-B04A-99B6-0B43B1E77E0B}"/>
              </a:ext>
            </a:extLst>
          </p:cNvPr>
          <p:cNvPicPr>
            <a:picLocks noChangeAspect="1"/>
          </p:cNvPicPr>
          <p:nvPr/>
        </p:nvPicPr>
        <p:blipFill>
          <a:blip r:embed="rId4"/>
          <a:srcRect t="29687" b="31825"/>
          <a:stretch>
            <a:fillRect/>
          </a:stretch>
        </p:blipFill>
        <p:spPr>
          <a:xfrm>
            <a:off x="12889995" y="633766"/>
            <a:ext cx="1130515" cy="435109"/>
          </a:xfrm>
          <a:prstGeom prst="rect">
            <a:avLst/>
          </a:prstGeom>
        </p:spPr>
      </p:pic>
      <p:pic>
        <p:nvPicPr>
          <p:cNvPr id="12" name="Imagem 11" descr="Uma imagem contendo Mapa&#10;&#10;O conteúdo gerado por IA pode estar incorreto.">
            <a:extLst>
              <a:ext uri="{FF2B5EF4-FFF2-40B4-BE49-F238E27FC236}">
                <a16:creationId xmlns:a16="http://schemas.microsoft.com/office/drawing/2014/main" id="{17DE1D63-7A66-F6B6-38F9-FC08E1E3A61D}"/>
              </a:ext>
            </a:extLst>
          </p:cNvPr>
          <p:cNvPicPr>
            <a:picLocks noChangeAspect="1"/>
          </p:cNvPicPr>
          <p:nvPr/>
        </p:nvPicPr>
        <p:blipFill>
          <a:blip r:embed="rId5"/>
          <a:stretch>
            <a:fillRect/>
          </a:stretch>
        </p:blipFill>
        <p:spPr>
          <a:xfrm>
            <a:off x="13705734" y="7829757"/>
            <a:ext cx="629551" cy="316928"/>
          </a:xfrm>
          <a:prstGeom prst="rect">
            <a:avLst/>
          </a:prstGeom>
        </p:spPr>
      </p:pic>
    </p:spTree>
    <p:extLst>
      <p:ext uri="{BB962C8B-B14F-4D97-AF65-F5344CB8AC3E}">
        <p14:creationId xmlns:p14="http://schemas.microsoft.com/office/powerpoint/2010/main" val="864795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6C5C1-26F9-1F30-FF42-7FA857D35CF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28130F3-1210-D6EC-DF98-F1194409CCA5}"/>
              </a:ext>
            </a:extLst>
          </p:cNvPr>
          <p:cNvSpPr/>
          <p:nvPr/>
        </p:nvSpPr>
        <p:spPr>
          <a:xfrm>
            <a:off x="762119" y="511100"/>
            <a:ext cx="12708612" cy="680442"/>
          </a:xfrm>
          <a:prstGeom prst="rect">
            <a:avLst/>
          </a:prstGeom>
          <a:noFill/>
          <a:ln/>
        </p:spPr>
        <p:txBody>
          <a:bodyPr wrap="none" lIns="0" tIns="0" rIns="0" bIns="0" rtlCol="0" anchor="t"/>
          <a:lstStyle/>
          <a:p>
            <a:pPr marL="0" indent="0" algn="l">
              <a:lnSpc>
                <a:spcPts val="5350"/>
              </a:lnSpc>
              <a:buNone/>
            </a:pPr>
            <a:r>
              <a:rPr lang="pt-BR" sz="4250" b="1" dirty="0">
                <a:solidFill>
                  <a:srgbClr val="333F70"/>
                </a:solidFill>
                <a:latin typeface="Aptos" panose="020B0004020202020204" pitchFamily="34" charset="0"/>
                <a:ea typeface="Unbounded Bold" pitchFamily="34" charset="-122"/>
              </a:rPr>
              <a:t>Economia Verde e Sistema Financeiro</a:t>
            </a:r>
            <a:endParaRPr lang="en-US" sz="4250" dirty="0">
              <a:latin typeface="Aptos" panose="020B0004020202020204" pitchFamily="34" charset="0"/>
            </a:endParaRPr>
          </a:p>
        </p:txBody>
      </p:sp>
      <p:sp>
        <p:nvSpPr>
          <p:cNvPr id="15" name="Retângulo 14">
            <a:extLst>
              <a:ext uri="{FF2B5EF4-FFF2-40B4-BE49-F238E27FC236}">
                <a16:creationId xmlns:a16="http://schemas.microsoft.com/office/drawing/2014/main" id="{5B2928B5-7DE8-EA63-30FE-24750BF49497}"/>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ext 1">
            <a:extLst>
              <a:ext uri="{FF2B5EF4-FFF2-40B4-BE49-F238E27FC236}">
                <a16:creationId xmlns:a16="http://schemas.microsoft.com/office/drawing/2014/main" id="{9CCA1329-01D7-9AC9-FEF4-9AC4DB5FEE47}"/>
              </a:ext>
            </a:extLst>
          </p:cNvPr>
          <p:cNvSpPr/>
          <p:nvPr/>
        </p:nvSpPr>
        <p:spPr>
          <a:xfrm>
            <a:off x="678537" y="4324311"/>
            <a:ext cx="4403050" cy="303014"/>
          </a:xfrm>
          <a:prstGeom prst="rect">
            <a:avLst/>
          </a:prstGeom>
          <a:noFill/>
          <a:ln/>
        </p:spPr>
        <p:txBody>
          <a:bodyPr wrap="none" lIns="0" tIns="0" rIns="0" bIns="0" rtlCol="0" anchor="t"/>
          <a:lstStyle/>
          <a:p>
            <a:pPr marL="0" indent="0" algn="l">
              <a:lnSpc>
                <a:spcPts val="2350"/>
              </a:lnSpc>
              <a:buNone/>
            </a:pPr>
            <a:endParaRPr lang="en-US" sz="1900" dirty="0">
              <a:latin typeface="Aptos" panose="020B0004020202020204" pitchFamily="34" charset="0"/>
            </a:endParaRPr>
          </a:p>
        </p:txBody>
      </p:sp>
      <p:sp>
        <p:nvSpPr>
          <p:cNvPr id="9" name="Text 2">
            <a:extLst>
              <a:ext uri="{FF2B5EF4-FFF2-40B4-BE49-F238E27FC236}">
                <a16:creationId xmlns:a16="http://schemas.microsoft.com/office/drawing/2014/main" id="{E95014C3-CD4D-81F3-201A-2AFD463EE8A0}"/>
              </a:ext>
            </a:extLst>
          </p:cNvPr>
          <p:cNvSpPr/>
          <p:nvPr/>
        </p:nvSpPr>
        <p:spPr>
          <a:xfrm>
            <a:off x="678536" y="4285076"/>
            <a:ext cx="6400205" cy="2535918"/>
          </a:xfrm>
          <a:prstGeom prst="rect">
            <a:avLst/>
          </a:prstGeom>
          <a:noFill/>
          <a:ln/>
        </p:spPr>
        <p:txBody>
          <a:bodyPr wrap="square" lIns="0" tIns="0" rIns="0" bIns="0" rtlCol="0" anchor="t"/>
          <a:lstStyle/>
          <a:p>
            <a:pPr lvl="1" algn="just">
              <a:lnSpc>
                <a:spcPts val="2400"/>
              </a:lnSpc>
            </a:pPr>
            <a:endParaRPr lang="en-US" sz="1500" dirty="0">
              <a:latin typeface="Aptos" panose="020B0004020202020204" pitchFamily="34" charset="0"/>
            </a:endParaRPr>
          </a:p>
        </p:txBody>
      </p:sp>
      <p:sp>
        <p:nvSpPr>
          <p:cNvPr id="10" name="Text 1">
            <a:extLst>
              <a:ext uri="{FF2B5EF4-FFF2-40B4-BE49-F238E27FC236}">
                <a16:creationId xmlns:a16="http://schemas.microsoft.com/office/drawing/2014/main" id="{9358B15F-EF4D-509E-9D7B-1616E018865B}"/>
              </a:ext>
            </a:extLst>
          </p:cNvPr>
          <p:cNvSpPr/>
          <p:nvPr/>
        </p:nvSpPr>
        <p:spPr>
          <a:xfrm>
            <a:off x="678535" y="7550909"/>
            <a:ext cx="4403050" cy="303014"/>
          </a:xfrm>
          <a:prstGeom prst="rect">
            <a:avLst/>
          </a:prstGeom>
          <a:noFill/>
          <a:ln/>
        </p:spPr>
        <p:txBody>
          <a:bodyPr wrap="none" lIns="0" tIns="0" rIns="0" bIns="0" rtlCol="0" anchor="t"/>
          <a:lstStyle/>
          <a:p>
            <a:pPr marL="0" indent="0" algn="l">
              <a:lnSpc>
                <a:spcPts val="2350"/>
              </a:lnSpc>
              <a:buNone/>
            </a:pPr>
            <a:endParaRPr lang="en-US" sz="1900" dirty="0">
              <a:latin typeface="Aptos" panose="020B0004020202020204" pitchFamily="34" charset="0"/>
            </a:endParaRPr>
          </a:p>
        </p:txBody>
      </p:sp>
      <p:pic>
        <p:nvPicPr>
          <p:cNvPr id="11" name="Imagem 10">
            <a:extLst>
              <a:ext uri="{FF2B5EF4-FFF2-40B4-BE49-F238E27FC236}">
                <a16:creationId xmlns:a16="http://schemas.microsoft.com/office/drawing/2014/main" id="{4B6CAB92-3E04-CF78-8F4A-FEF301E86FBE}"/>
              </a:ext>
            </a:extLst>
          </p:cNvPr>
          <p:cNvPicPr>
            <a:picLocks noChangeAspect="1"/>
          </p:cNvPicPr>
          <p:nvPr/>
        </p:nvPicPr>
        <p:blipFill>
          <a:blip r:embed="rId3"/>
          <a:stretch>
            <a:fillRect/>
          </a:stretch>
        </p:blipFill>
        <p:spPr>
          <a:xfrm>
            <a:off x="7078740" y="1333627"/>
            <a:ext cx="7280197" cy="4303959"/>
          </a:xfrm>
          <a:prstGeom prst="rect">
            <a:avLst/>
          </a:prstGeom>
          <a:ln>
            <a:noFill/>
          </a:ln>
          <a:effectLst>
            <a:outerShdw blurRad="292100" dist="139700" dir="2700000" algn="tl" rotWithShape="0">
              <a:srgbClr val="333333">
                <a:alpha val="65000"/>
              </a:srgbClr>
            </a:outerShdw>
          </a:effectLst>
        </p:spPr>
      </p:pic>
      <p:pic>
        <p:nvPicPr>
          <p:cNvPr id="14" name="Imagem 13">
            <a:extLst>
              <a:ext uri="{FF2B5EF4-FFF2-40B4-BE49-F238E27FC236}">
                <a16:creationId xmlns:a16="http://schemas.microsoft.com/office/drawing/2014/main" id="{8712ACA4-FF91-C294-BE60-DF8E944BDA4E}"/>
              </a:ext>
            </a:extLst>
          </p:cNvPr>
          <p:cNvPicPr>
            <a:picLocks noChangeAspect="1"/>
          </p:cNvPicPr>
          <p:nvPr/>
        </p:nvPicPr>
        <p:blipFill>
          <a:blip r:embed="rId4"/>
          <a:stretch>
            <a:fillRect/>
          </a:stretch>
        </p:blipFill>
        <p:spPr>
          <a:xfrm>
            <a:off x="7078740" y="5779671"/>
            <a:ext cx="7280197" cy="2360167"/>
          </a:xfrm>
          <a:prstGeom prst="rect">
            <a:avLst/>
          </a:prstGeom>
          <a:ln>
            <a:noFill/>
          </a:ln>
          <a:effectLst>
            <a:outerShdw blurRad="292100" dist="139700" dir="2700000" algn="tl" rotWithShape="0">
              <a:srgbClr val="333333">
                <a:alpha val="65000"/>
              </a:srgbClr>
            </a:outerShdw>
          </a:effectLst>
        </p:spPr>
      </p:pic>
      <p:sp>
        <p:nvSpPr>
          <p:cNvPr id="17" name="Text 1">
            <a:extLst>
              <a:ext uri="{FF2B5EF4-FFF2-40B4-BE49-F238E27FC236}">
                <a16:creationId xmlns:a16="http://schemas.microsoft.com/office/drawing/2014/main" id="{BDF55B33-AE8E-E39A-F9F8-C611655268CF}"/>
              </a:ext>
            </a:extLst>
          </p:cNvPr>
          <p:cNvSpPr/>
          <p:nvPr/>
        </p:nvSpPr>
        <p:spPr>
          <a:xfrm>
            <a:off x="678535" y="1405726"/>
            <a:ext cx="4403050" cy="303014"/>
          </a:xfrm>
          <a:prstGeom prst="rect">
            <a:avLst/>
          </a:prstGeom>
          <a:noFill/>
          <a:ln/>
        </p:spPr>
        <p:txBody>
          <a:bodyPr wrap="none" lIns="0" tIns="0" rIns="0" bIns="0" rtlCol="0" anchor="t"/>
          <a:lstStyle/>
          <a:p>
            <a:pPr marL="0" indent="0" algn="l">
              <a:lnSpc>
                <a:spcPts val="2350"/>
              </a:lnSpc>
              <a:buNone/>
            </a:pPr>
            <a:r>
              <a:rPr lang="pt-BR" sz="1900" b="1" dirty="0">
                <a:solidFill>
                  <a:srgbClr val="333F70"/>
                </a:solidFill>
                <a:latin typeface="Aptos" panose="020B0004020202020204" pitchFamily="34" charset="0"/>
                <a:ea typeface="Unbounded Bold" pitchFamily="34" charset="-122"/>
                <a:cs typeface="Unbounded Bold" pitchFamily="34" charset="-120"/>
              </a:rPr>
              <a:t>Debate climático</a:t>
            </a:r>
            <a:endParaRPr lang="en-US" sz="1900" dirty="0">
              <a:latin typeface="Aptos" panose="020B0004020202020204" pitchFamily="34" charset="0"/>
            </a:endParaRPr>
          </a:p>
        </p:txBody>
      </p:sp>
      <p:sp>
        <p:nvSpPr>
          <p:cNvPr id="18" name="Text 2">
            <a:extLst>
              <a:ext uri="{FF2B5EF4-FFF2-40B4-BE49-F238E27FC236}">
                <a16:creationId xmlns:a16="http://schemas.microsoft.com/office/drawing/2014/main" id="{3004DD08-7835-304A-2BFE-BF45C183705C}"/>
              </a:ext>
            </a:extLst>
          </p:cNvPr>
          <p:cNvSpPr/>
          <p:nvPr/>
        </p:nvSpPr>
        <p:spPr>
          <a:xfrm>
            <a:off x="678538" y="1905453"/>
            <a:ext cx="5850850" cy="2682638"/>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DEPE inicia série de artigos para discutir:</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Debate climático global</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Impactos para a economia política brasileira e mundial</a:t>
            </a:r>
          </a:p>
          <a:p>
            <a:pPr marL="742950" lvl="1" indent="-285750" algn="just">
              <a:lnSpc>
                <a:spcPts val="2400"/>
              </a:lnSpc>
              <a:buFont typeface="Arial" panose="020B0604020202020204" pitchFamily="34" charset="0"/>
              <a:buChar char="•"/>
            </a:pPr>
            <a:endParaRPr lang="en-US" sz="1500" dirty="0">
              <a:latin typeface="Aptos" panose="020B0004020202020204" pitchFamily="34" charset="0"/>
            </a:endParaRPr>
          </a:p>
        </p:txBody>
      </p:sp>
      <p:sp>
        <p:nvSpPr>
          <p:cNvPr id="19" name="Text 1">
            <a:extLst>
              <a:ext uri="{FF2B5EF4-FFF2-40B4-BE49-F238E27FC236}">
                <a16:creationId xmlns:a16="http://schemas.microsoft.com/office/drawing/2014/main" id="{77FF8F69-CD1D-9F80-29D5-8E5B7E957A52}"/>
              </a:ext>
            </a:extLst>
          </p:cNvPr>
          <p:cNvSpPr/>
          <p:nvPr/>
        </p:nvSpPr>
        <p:spPr>
          <a:xfrm>
            <a:off x="678538" y="3258773"/>
            <a:ext cx="4403050" cy="303014"/>
          </a:xfrm>
          <a:prstGeom prst="rect">
            <a:avLst/>
          </a:prstGeom>
          <a:noFill/>
          <a:ln/>
        </p:spPr>
        <p:txBody>
          <a:bodyPr wrap="none" lIns="0" tIns="0" rIns="0" bIns="0" rtlCol="0" anchor="t"/>
          <a:lstStyle/>
          <a:p>
            <a:pPr marL="0" indent="0" algn="l">
              <a:lnSpc>
                <a:spcPts val="2350"/>
              </a:lnSpc>
              <a:buNone/>
            </a:pPr>
            <a:r>
              <a:rPr lang="pt-BR" sz="1900" b="1" dirty="0">
                <a:solidFill>
                  <a:srgbClr val="333F70"/>
                </a:solidFill>
                <a:latin typeface="Aptos" panose="020B0004020202020204" pitchFamily="34" charset="0"/>
                <a:ea typeface="Unbounded Bold" pitchFamily="34" charset="-122"/>
                <a:cs typeface="Unbounded Bold" pitchFamily="34" charset="-120"/>
              </a:rPr>
              <a:t>A proposta brasileira pra a COP30</a:t>
            </a:r>
            <a:endParaRPr lang="en-US" sz="1900" dirty="0">
              <a:latin typeface="Aptos" panose="020B0004020202020204" pitchFamily="34" charset="0"/>
            </a:endParaRPr>
          </a:p>
        </p:txBody>
      </p:sp>
      <p:sp>
        <p:nvSpPr>
          <p:cNvPr id="20" name="Text 2">
            <a:extLst>
              <a:ext uri="{FF2B5EF4-FFF2-40B4-BE49-F238E27FC236}">
                <a16:creationId xmlns:a16="http://schemas.microsoft.com/office/drawing/2014/main" id="{1A43F25C-BD8B-5BB7-B4BE-613379B9441D}"/>
              </a:ext>
            </a:extLst>
          </p:cNvPr>
          <p:cNvSpPr/>
          <p:nvPr/>
        </p:nvSpPr>
        <p:spPr>
          <a:xfrm>
            <a:off x="678541" y="3758499"/>
            <a:ext cx="5850850" cy="4799714"/>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Criar uma coalizão internacional para integrar mercados de carbono</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Substituir mecanismos unilaterais como o CBAM europeu</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Proposta inclui um "clube do carbono" com preço comum para quatro setores intensivos:</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Aço, Alumínio, Cimento, Fertilizantes</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Esses setores respondem por ~20% das emissões globais</a:t>
            </a:r>
          </a:p>
          <a:p>
            <a:pPr marL="285750" indent="-285750" algn="just">
              <a:lnSpc>
                <a:spcPts val="2400"/>
              </a:lnSpc>
              <a:buFont typeface="Arial" panose="020B0604020202020204" pitchFamily="34" charset="0"/>
              <a:buChar char="•"/>
            </a:pPr>
            <a:endParaRPr lang="pt-BR" sz="1500" dirty="0">
              <a:solidFill>
                <a:srgbClr val="333F70"/>
              </a:solidFill>
              <a:latin typeface="Aptos" panose="020B0004020202020204" pitchFamily="34" charset="0"/>
              <a:ea typeface="Open Sans" pitchFamily="34" charset="-122"/>
              <a:cs typeface="Open Sans" pitchFamily="34" charset="-120"/>
            </a:endParaRP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Proposta corrige falhas históricas das </a:t>
            </a:r>
            <a:r>
              <a:rPr lang="pt-BR" sz="1500" dirty="0" err="1">
                <a:solidFill>
                  <a:srgbClr val="333F70"/>
                </a:solidFill>
                <a:latin typeface="Aptos" panose="020B0004020202020204" pitchFamily="34" charset="0"/>
                <a:ea typeface="Open Sans" pitchFamily="34" charset="-122"/>
                <a:cs typeface="Open Sans" pitchFamily="34" charset="-120"/>
              </a:rPr>
              <a:t>COPs</a:t>
            </a:r>
            <a:r>
              <a:rPr lang="pt-BR" sz="1500" dirty="0">
                <a:solidFill>
                  <a:srgbClr val="333F70"/>
                </a:solidFill>
                <a:latin typeface="Aptos" panose="020B0004020202020204" pitchFamily="34" charset="0"/>
                <a:ea typeface="Open Sans" pitchFamily="34" charset="-122"/>
                <a:cs typeface="Open Sans" pitchFamily="34" charset="-120"/>
              </a:rPr>
              <a:t>:</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Dependência de créditos de carbono</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Baixa efetividade territorial</a:t>
            </a:r>
          </a:p>
          <a:p>
            <a:pPr marL="742950" lvl="1"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Pouco impacto sobre grandes emissores industriais</a:t>
            </a:r>
          </a:p>
        </p:txBody>
      </p:sp>
      <p:pic>
        <p:nvPicPr>
          <p:cNvPr id="22" name="Imagem 21" descr="Logotipo, nome da empresa&#10;&#10;O conteúdo gerado por IA pode estar incorreto.">
            <a:extLst>
              <a:ext uri="{FF2B5EF4-FFF2-40B4-BE49-F238E27FC236}">
                <a16:creationId xmlns:a16="http://schemas.microsoft.com/office/drawing/2014/main" id="{457ACF5A-AFB6-9EB9-ABD2-F374783F1C97}"/>
              </a:ext>
            </a:extLst>
          </p:cNvPr>
          <p:cNvPicPr>
            <a:picLocks noChangeAspect="1"/>
          </p:cNvPicPr>
          <p:nvPr/>
        </p:nvPicPr>
        <p:blipFill>
          <a:blip r:embed="rId5"/>
          <a:srcRect t="29687" b="31825"/>
          <a:stretch>
            <a:fillRect/>
          </a:stretch>
        </p:blipFill>
        <p:spPr>
          <a:xfrm>
            <a:off x="12889995" y="654362"/>
            <a:ext cx="1130515" cy="435109"/>
          </a:xfrm>
          <a:prstGeom prst="rect">
            <a:avLst/>
          </a:prstGeom>
        </p:spPr>
      </p:pic>
      <p:pic>
        <p:nvPicPr>
          <p:cNvPr id="23" name="Imagem 22" descr="Uma imagem contendo Mapa&#10;&#10;O conteúdo gerado por IA pode estar incorreto.">
            <a:extLst>
              <a:ext uri="{FF2B5EF4-FFF2-40B4-BE49-F238E27FC236}">
                <a16:creationId xmlns:a16="http://schemas.microsoft.com/office/drawing/2014/main" id="{42477D70-CBBA-EE4F-ED9D-BA55C1EB32DE}"/>
              </a:ext>
            </a:extLst>
          </p:cNvPr>
          <p:cNvPicPr>
            <a:picLocks noChangeAspect="1"/>
          </p:cNvPicPr>
          <p:nvPr/>
        </p:nvPicPr>
        <p:blipFill>
          <a:blip r:embed="rId6"/>
          <a:stretch>
            <a:fillRect/>
          </a:stretch>
        </p:blipFill>
        <p:spPr>
          <a:xfrm>
            <a:off x="13705734" y="7829757"/>
            <a:ext cx="629551" cy="316928"/>
          </a:xfrm>
          <a:prstGeom prst="rect">
            <a:avLst/>
          </a:prstGeom>
        </p:spPr>
      </p:pic>
    </p:spTree>
    <p:extLst>
      <p:ext uri="{BB962C8B-B14F-4D97-AF65-F5344CB8AC3E}">
        <p14:creationId xmlns:p14="http://schemas.microsoft.com/office/powerpoint/2010/main" val="2318970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35A7A-5875-11AD-3F8A-FBCE6F8EB04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8DD1307-CAB1-00F2-D4AB-60A0B30C1CD5}"/>
              </a:ext>
            </a:extLst>
          </p:cNvPr>
          <p:cNvSpPr/>
          <p:nvPr/>
        </p:nvSpPr>
        <p:spPr>
          <a:xfrm>
            <a:off x="762119" y="511100"/>
            <a:ext cx="12708612" cy="680442"/>
          </a:xfrm>
          <a:prstGeom prst="rect">
            <a:avLst/>
          </a:prstGeom>
          <a:noFill/>
          <a:ln/>
        </p:spPr>
        <p:txBody>
          <a:bodyPr wrap="none" lIns="0" tIns="0" rIns="0" bIns="0" rtlCol="0" anchor="t"/>
          <a:lstStyle/>
          <a:p>
            <a:pPr marL="0" indent="0" algn="l">
              <a:lnSpc>
                <a:spcPts val="5350"/>
              </a:lnSpc>
              <a:buNone/>
            </a:pPr>
            <a:r>
              <a:rPr lang="pt-BR" sz="4250" b="1" dirty="0">
                <a:solidFill>
                  <a:srgbClr val="333F70"/>
                </a:solidFill>
                <a:latin typeface="Aptos" panose="020B0004020202020204" pitchFamily="34" charset="0"/>
                <a:ea typeface="Unbounded Bold" pitchFamily="34" charset="-122"/>
              </a:rPr>
              <a:t>Panorama geral do Endividamento das famílias</a:t>
            </a:r>
            <a:endParaRPr lang="en-US" sz="4250" dirty="0">
              <a:latin typeface="Aptos" panose="020B0004020202020204" pitchFamily="34" charset="0"/>
            </a:endParaRPr>
          </a:p>
        </p:txBody>
      </p:sp>
      <p:sp>
        <p:nvSpPr>
          <p:cNvPr id="15" name="Retângulo 14">
            <a:extLst>
              <a:ext uri="{FF2B5EF4-FFF2-40B4-BE49-F238E27FC236}">
                <a16:creationId xmlns:a16="http://schemas.microsoft.com/office/drawing/2014/main" id="{65466B26-8129-A439-66F6-18C0CE55F1DB}"/>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ext 1">
            <a:extLst>
              <a:ext uri="{FF2B5EF4-FFF2-40B4-BE49-F238E27FC236}">
                <a16:creationId xmlns:a16="http://schemas.microsoft.com/office/drawing/2014/main" id="{30BA72E4-BEA8-A1F3-CB8E-EC714CE5F6E6}"/>
              </a:ext>
            </a:extLst>
          </p:cNvPr>
          <p:cNvSpPr/>
          <p:nvPr/>
        </p:nvSpPr>
        <p:spPr>
          <a:xfrm>
            <a:off x="678537" y="4324311"/>
            <a:ext cx="4403050" cy="303014"/>
          </a:xfrm>
          <a:prstGeom prst="rect">
            <a:avLst/>
          </a:prstGeom>
          <a:noFill/>
          <a:ln/>
        </p:spPr>
        <p:txBody>
          <a:bodyPr wrap="none" lIns="0" tIns="0" rIns="0" bIns="0" rtlCol="0" anchor="t"/>
          <a:lstStyle/>
          <a:p>
            <a:pPr marL="0" indent="0" algn="l">
              <a:lnSpc>
                <a:spcPts val="2350"/>
              </a:lnSpc>
              <a:buNone/>
            </a:pPr>
            <a:endParaRPr lang="en-US" sz="1900" dirty="0">
              <a:latin typeface="Aptos" panose="020B0004020202020204" pitchFamily="34" charset="0"/>
            </a:endParaRPr>
          </a:p>
        </p:txBody>
      </p:sp>
      <p:sp>
        <p:nvSpPr>
          <p:cNvPr id="9" name="Text 2">
            <a:extLst>
              <a:ext uri="{FF2B5EF4-FFF2-40B4-BE49-F238E27FC236}">
                <a16:creationId xmlns:a16="http://schemas.microsoft.com/office/drawing/2014/main" id="{1613945B-7248-8253-7028-C52D8A20DD54}"/>
              </a:ext>
            </a:extLst>
          </p:cNvPr>
          <p:cNvSpPr/>
          <p:nvPr/>
        </p:nvSpPr>
        <p:spPr>
          <a:xfrm>
            <a:off x="678536" y="4285076"/>
            <a:ext cx="6400205" cy="2535918"/>
          </a:xfrm>
          <a:prstGeom prst="rect">
            <a:avLst/>
          </a:prstGeom>
          <a:noFill/>
          <a:ln/>
        </p:spPr>
        <p:txBody>
          <a:bodyPr wrap="square" lIns="0" tIns="0" rIns="0" bIns="0" rtlCol="0" anchor="t"/>
          <a:lstStyle/>
          <a:p>
            <a:pPr lvl="1" algn="just">
              <a:lnSpc>
                <a:spcPts val="2400"/>
              </a:lnSpc>
            </a:pPr>
            <a:endParaRPr lang="en-US" sz="1500" dirty="0">
              <a:latin typeface="Aptos" panose="020B0004020202020204" pitchFamily="34" charset="0"/>
            </a:endParaRPr>
          </a:p>
        </p:txBody>
      </p:sp>
      <p:sp>
        <p:nvSpPr>
          <p:cNvPr id="10" name="Text 1">
            <a:extLst>
              <a:ext uri="{FF2B5EF4-FFF2-40B4-BE49-F238E27FC236}">
                <a16:creationId xmlns:a16="http://schemas.microsoft.com/office/drawing/2014/main" id="{5762CD99-E23F-745B-E9AA-FA9D90A7B9AA}"/>
              </a:ext>
            </a:extLst>
          </p:cNvPr>
          <p:cNvSpPr/>
          <p:nvPr/>
        </p:nvSpPr>
        <p:spPr>
          <a:xfrm>
            <a:off x="678535" y="7550909"/>
            <a:ext cx="4403050" cy="303014"/>
          </a:xfrm>
          <a:prstGeom prst="rect">
            <a:avLst/>
          </a:prstGeom>
          <a:noFill/>
          <a:ln/>
        </p:spPr>
        <p:txBody>
          <a:bodyPr wrap="none" lIns="0" tIns="0" rIns="0" bIns="0" rtlCol="0" anchor="t"/>
          <a:lstStyle/>
          <a:p>
            <a:pPr marL="0" indent="0" algn="l">
              <a:lnSpc>
                <a:spcPts val="2350"/>
              </a:lnSpc>
              <a:buNone/>
            </a:pPr>
            <a:endParaRPr lang="en-US" sz="1900" dirty="0">
              <a:latin typeface="Aptos" panose="020B0004020202020204" pitchFamily="34" charset="0"/>
            </a:endParaRPr>
          </a:p>
        </p:txBody>
      </p:sp>
      <p:sp>
        <p:nvSpPr>
          <p:cNvPr id="17" name="Text 1">
            <a:extLst>
              <a:ext uri="{FF2B5EF4-FFF2-40B4-BE49-F238E27FC236}">
                <a16:creationId xmlns:a16="http://schemas.microsoft.com/office/drawing/2014/main" id="{5F33343B-C7A5-E392-9F0A-84897CD41683}"/>
              </a:ext>
            </a:extLst>
          </p:cNvPr>
          <p:cNvSpPr/>
          <p:nvPr/>
        </p:nvSpPr>
        <p:spPr>
          <a:xfrm>
            <a:off x="678535" y="1405726"/>
            <a:ext cx="4403050" cy="303014"/>
          </a:xfrm>
          <a:prstGeom prst="rect">
            <a:avLst/>
          </a:prstGeom>
          <a:noFill/>
          <a:ln/>
        </p:spPr>
        <p:txBody>
          <a:bodyPr wrap="none" lIns="0" tIns="0" rIns="0" bIns="0" rtlCol="0" anchor="t"/>
          <a:lstStyle/>
          <a:p>
            <a:pPr marL="0" indent="0" algn="l">
              <a:lnSpc>
                <a:spcPts val="2350"/>
              </a:lnSpc>
              <a:buNone/>
            </a:pPr>
            <a:r>
              <a:rPr lang="pt-BR" sz="1900" b="1" dirty="0">
                <a:solidFill>
                  <a:srgbClr val="333F70"/>
                </a:solidFill>
                <a:latin typeface="Aptos" panose="020B0004020202020204" pitchFamily="34" charset="0"/>
                <a:ea typeface="Unbounded Bold" pitchFamily="34" charset="-122"/>
                <a:cs typeface="Unbounded Bold" pitchFamily="34" charset="-120"/>
              </a:rPr>
              <a:t>Inadimplência: panorama geral (Set/2025)</a:t>
            </a:r>
            <a:endParaRPr lang="en-US" sz="1900" dirty="0">
              <a:latin typeface="Aptos" panose="020B0004020202020204" pitchFamily="34" charset="0"/>
            </a:endParaRPr>
          </a:p>
        </p:txBody>
      </p:sp>
      <p:sp>
        <p:nvSpPr>
          <p:cNvPr id="18" name="Text 2">
            <a:extLst>
              <a:ext uri="{FF2B5EF4-FFF2-40B4-BE49-F238E27FC236}">
                <a16:creationId xmlns:a16="http://schemas.microsoft.com/office/drawing/2014/main" id="{D1D508E6-1868-7AA1-74ED-C154AA6ADD8F}"/>
              </a:ext>
            </a:extLst>
          </p:cNvPr>
          <p:cNvSpPr/>
          <p:nvPr/>
        </p:nvSpPr>
        <p:spPr>
          <a:xfrm>
            <a:off x="678538" y="1905453"/>
            <a:ext cx="5850850" cy="2682638"/>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Inadimplência total: 3,9%, estável em relação ao mês anterior</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Estabilidade também observada nos indicadores da PEIC (CNC)</a:t>
            </a:r>
            <a:endParaRPr lang="en-US" sz="1500" dirty="0">
              <a:latin typeface="Aptos" panose="020B0004020202020204" pitchFamily="34" charset="0"/>
            </a:endParaRPr>
          </a:p>
        </p:txBody>
      </p:sp>
      <p:sp>
        <p:nvSpPr>
          <p:cNvPr id="19" name="Text 1">
            <a:extLst>
              <a:ext uri="{FF2B5EF4-FFF2-40B4-BE49-F238E27FC236}">
                <a16:creationId xmlns:a16="http://schemas.microsoft.com/office/drawing/2014/main" id="{6C0B1DD6-2067-2862-19B2-3923E565DD82}"/>
              </a:ext>
            </a:extLst>
          </p:cNvPr>
          <p:cNvSpPr/>
          <p:nvPr/>
        </p:nvSpPr>
        <p:spPr>
          <a:xfrm>
            <a:off x="678538" y="3258773"/>
            <a:ext cx="4403050" cy="303014"/>
          </a:xfrm>
          <a:prstGeom prst="rect">
            <a:avLst/>
          </a:prstGeom>
          <a:noFill/>
          <a:ln/>
        </p:spPr>
        <p:txBody>
          <a:bodyPr wrap="none" lIns="0" tIns="0" rIns="0" bIns="0" rtlCol="0" anchor="t"/>
          <a:lstStyle/>
          <a:p>
            <a:pPr marL="0" indent="0" algn="l">
              <a:lnSpc>
                <a:spcPts val="2350"/>
              </a:lnSpc>
              <a:buNone/>
            </a:pPr>
            <a:r>
              <a:rPr lang="pt-BR" sz="1900" b="1" dirty="0">
                <a:solidFill>
                  <a:srgbClr val="333F70"/>
                </a:solidFill>
                <a:latin typeface="Aptos" panose="020B0004020202020204" pitchFamily="34" charset="0"/>
                <a:ea typeface="Unbounded Bold" pitchFamily="34" charset="-122"/>
                <a:cs typeface="Unbounded Bold" pitchFamily="34" charset="-120"/>
              </a:rPr>
              <a:t>Carteira </a:t>
            </a:r>
            <a:r>
              <a:rPr lang="pt-BR" sz="1900" b="1">
                <a:solidFill>
                  <a:srgbClr val="333F70"/>
                </a:solidFill>
                <a:latin typeface="Aptos" panose="020B0004020202020204" pitchFamily="34" charset="0"/>
                <a:ea typeface="Unbounded Bold" pitchFamily="34" charset="-122"/>
                <a:cs typeface="Unbounded Bold" pitchFamily="34" charset="-120"/>
              </a:rPr>
              <a:t>de crédito</a:t>
            </a:r>
            <a:endParaRPr lang="en-US" sz="1900" dirty="0">
              <a:latin typeface="Aptos" panose="020B0004020202020204" pitchFamily="34" charset="0"/>
            </a:endParaRPr>
          </a:p>
        </p:txBody>
      </p:sp>
      <p:sp>
        <p:nvSpPr>
          <p:cNvPr id="20" name="Text 2">
            <a:extLst>
              <a:ext uri="{FF2B5EF4-FFF2-40B4-BE49-F238E27FC236}">
                <a16:creationId xmlns:a16="http://schemas.microsoft.com/office/drawing/2014/main" id="{CB84030D-38F0-F4BA-DDDA-F7C77F80C306}"/>
              </a:ext>
            </a:extLst>
          </p:cNvPr>
          <p:cNvSpPr/>
          <p:nvPr/>
        </p:nvSpPr>
        <p:spPr>
          <a:xfrm>
            <a:off x="678541" y="3758499"/>
            <a:ext cx="5850850" cy="4799714"/>
          </a:xfrm>
          <a:prstGeom prst="rect">
            <a:avLst/>
          </a:prstGeom>
          <a:noFill/>
          <a:ln/>
        </p:spPr>
        <p:txBody>
          <a:bodyPr wrap="square" lIns="0" tIns="0" rIns="0" bIns="0" rtlCol="0" anchor="t"/>
          <a:lstStyle/>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PF total: 4,02% (set/25)</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PJ total: 1,61% (set/25)</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Total do sistema: 5,49% (set/25)</a:t>
            </a: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Picos </a:t>
            </a:r>
            <a:r>
              <a:rPr lang="pt-BR" sz="1500" dirty="0" err="1">
                <a:solidFill>
                  <a:srgbClr val="333F70"/>
                </a:solidFill>
                <a:latin typeface="Aptos" panose="020B0004020202020204" pitchFamily="34" charset="0"/>
                <a:ea typeface="Open Sans" pitchFamily="34" charset="-122"/>
                <a:cs typeface="Open Sans" pitchFamily="34" charset="-120"/>
              </a:rPr>
              <a:t>relevantes:mar</a:t>
            </a:r>
            <a:r>
              <a:rPr lang="pt-BR" sz="1500" dirty="0">
                <a:solidFill>
                  <a:srgbClr val="333F70"/>
                </a:solidFill>
                <a:latin typeface="Aptos" panose="020B0004020202020204" pitchFamily="34" charset="0"/>
                <a:ea typeface="Open Sans" pitchFamily="34" charset="-122"/>
                <a:cs typeface="Open Sans" pitchFamily="34" charset="-120"/>
              </a:rPr>
              <a:t>/2020 (início da pandemia): 5,99%</a:t>
            </a:r>
          </a:p>
          <a:p>
            <a:pPr marL="285750" indent="-285750" algn="just">
              <a:lnSpc>
                <a:spcPts val="2400"/>
              </a:lnSpc>
              <a:buFont typeface="Arial" panose="020B0604020202020204" pitchFamily="34" charset="0"/>
              <a:buChar char="•"/>
            </a:pPr>
            <a:r>
              <a:rPr lang="pt-BR" sz="1500" dirty="0" err="1">
                <a:solidFill>
                  <a:srgbClr val="333F70"/>
                </a:solidFill>
                <a:latin typeface="Aptos" panose="020B0004020202020204" pitchFamily="34" charset="0"/>
                <a:ea typeface="Open Sans" pitchFamily="34" charset="-122"/>
                <a:cs typeface="Open Sans" pitchFamily="34" charset="-120"/>
              </a:rPr>
              <a:t>jan</a:t>
            </a:r>
            <a:r>
              <a:rPr lang="pt-BR" sz="1500" dirty="0">
                <a:solidFill>
                  <a:srgbClr val="333F70"/>
                </a:solidFill>
                <a:latin typeface="Aptos" panose="020B0004020202020204" pitchFamily="34" charset="0"/>
                <a:ea typeface="Open Sans" pitchFamily="34" charset="-122"/>
                <a:cs typeface="Open Sans" pitchFamily="34" charset="-120"/>
              </a:rPr>
              <a:t>/2022: recuo consistente após normalização pós-pandemia</a:t>
            </a:r>
          </a:p>
          <a:p>
            <a:pPr marL="285750" indent="-285750" algn="just">
              <a:lnSpc>
                <a:spcPts val="2400"/>
              </a:lnSpc>
              <a:buFont typeface="Arial" panose="020B0604020202020204" pitchFamily="34" charset="0"/>
              <a:buChar char="•"/>
            </a:pPr>
            <a:endParaRPr lang="pt-BR" sz="1500" dirty="0">
              <a:solidFill>
                <a:srgbClr val="333F70"/>
              </a:solidFill>
              <a:latin typeface="Aptos" panose="020B0004020202020204" pitchFamily="34" charset="0"/>
              <a:ea typeface="Open Sans" pitchFamily="34" charset="-122"/>
              <a:cs typeface="Open Sans" pitchFamily="34" charset="-120"/>
            </a:endParaRPr>
          </a:p>
          <a:p>
            <a:pPr marL="285750" indent="-285750" algn="just">
              <a:lnSpc>
                <a:spcPts val="2400"/>
              </a:lnSpc>
              <a:buFont typeface="Arial" panose="020B0604020202020204" pitchFamily="34" charset="0"/>
              <a:buChar char="•"/>
            </a:pPr>
            <a:r>
              <a:rPr lang="pt-BR" sz="1500" dirty="0">
                <a:solidFill>
                  <a:srgbClr val="333F70"/>
                </a:solidFill>
                <a:latin typeface="Aptos" panose="020B0004020202020204" pitchFamily="34" charset="0"/>
                <a:ea typeface="Open Sans" pitchFamily="34" charset="-122"/>
                <a:cs typeface="Open Sans" pitchFamily="34" charset="-120"/>
              </a:rPr>
              <a:t>Tendência 2023–2025: estabilidade com leve viés de alta, compatível com juros elevados</a:t>
            </a:r>
          </a:p>
        </p:txBody>
      </p:sp>
      <p:pic>
        <p:nvPicPr>
          <p:cNvPr id="22" name="Imagem 21" descr="Logotipo, nome da empresa&#10;&#10;O conteúdo gerado por IA pode estar incorreto.">
            <a:extLst>
              <a:ext uri="{FF2B5EF4-FFF2-40B4-BE49-F238E27FC236}">
                <a16:creationId xmlns:a16="http://schemas.microsoft.com/office/drawing/2014/main" id="{D6F40691-E638-E0C6-8DE7-8E9B6EF269CE}"/>
              </a:ext>
            </a:extLst>
          </p:cNvPr>
          <p:cNvPicPr>
            <a:picLocks noChangeAspect="1"/>
          </p:cNvPicPr>
          <p:nvPr/>
        </p:nvPicPr>
        <p:blipFill>
          <a:blip r:embed="rId3"/>
          <a:srcRect t="29687" b="31825"/>
          <a:stretch>
            <a:fillRect/>
          </a:stretch>
        </p:blipFill>
        <p:spPr>
          <a:xfrm>
            <a:off x="12889995" y="654362"/>
            <a:ext cx="1130515" cy="435109"/>
          </a:xfrm>
          <a:prstGeom prst="rect">
            <a:avLst/>
          </a:prstGeom>
        </p:spPr>
      </p:pic>
      <p:pic>
        <p:nvPicPr>
          <p:cNvPr id="4" name="Imagem 3" descr="Interface gráfica do usuário, Gráfico, Gráfico de linhas&#10;&#10;O conteúdo gerado por IA pode estar incorreto.">
            <a:extLst>
              <a:ext uri="{FF2B5EF4-FFF2-40B4-BE49-F238E27FC236}">
                <a16:creationId xmlns:a16="http://schemas.microsoft.com/office/drawing/2014/main" id="{0E84BC2B-DADC-D3EA-8916-6747EE660CA9}"/>
              </a:ext>
            </a:extLst>
          </p:cNvPr>
          <p:cNvPicPr>
            <a:picLocks noChangeAspect="1"/>
          </p:cNvPicPr>
          <p:nvPr/>
        </p:nvPicPr>
        <p:blipFill>
          <a:blip r:embed="rId4"/>
          <a:stretch>
            <a:fillRect/>
          </a:stretch>
        </p:blipFill>
        <p:spPr>
          <a:xfrm>
            <a:off x="6799552" y="1175213"/>
            <a:ext cx="7220958" cy="3567556"/>
          </a:xfrm>
          <a:prstGeom prst="rect">
            <a:avLst/>
          </a:prstGeom>
        </p:spPr>
      </p:pic>
      <p:pic>
        <p:nvPicPr>
          <p:cNvPr id="6" name="Imagem 5" descr="Interface gráfica do usuário, Aplicativo&#10;&#10;O conteúdo gerado por IA pode estar incorreto.">
            <a:extLst>
              <a:ext uri="{FF2B5EF4-FFF2-40B4-BE49-F238E27FC236}">
                <a16:creationId xmlns:a16="http://schemas.microsoft.com/office/drawing/2014/main" id="{EE6216BD-49C3-9891-88F7-6F08F4CB1F7E}"/>
              </a:ext>
            </a:extLst>
          </p:cNvPr>
          <p:cNvPicPr>
            <a:picLocks noChangeAspect="1"/>
          </p:cNvPicPr>
          <p:nvPr/>
        </p:nvPicPr>
        <p:blipFill>
          <a:blip r:embed="rId5"/>
          <a:stretch>
            <a:fillRect/>
          </a:stretch>
        </p:blipFill>
        <p:spPr>
          <a:xfrm>
            <a:off x="6799551" y="4759098"/>
            <a:ext cx="7220957" cy="3387587"/>
          </a:xfrm>
          <a:prstGeom prst="rect">
            <a:avLst/>
          </a:prstGeom>
        </p:spPr>
      </p:pic>
      <p:pic>
        <p:nvPicPr>
          <p:cNvPr id="23" name="Imagem 22" descr="Uma imagem contendo Mapa&#10;&#10;O conteúdo gerado por IA pode estar incorreto.">
            <a:extLst>
              <a:ext uri="{FF2B5EF4-FFF2-40B4-BE49-F238E27FC236}">
                <a16:creationId xmlns:a16="http://schemas.microsoft.com/office/drawing/2014/main" id="{0FFCF1C6-9C4B-DA94-FFF4-606609A49B66}"/>
              </a:ext>
            </a:extLst>
          </p:cNvPr>
          <p:cNvPicPr>
            <a:picLocks noChangeAspect="1"/>
          </p:cNvPicPr>
          <p:nvPr/>
        </p:nvPicPr>
        <p:blipFill>
          <a:blip r:embed="rId6"/>
          <a:stretch>
            <a:fillRect/>
          </a:stretch>
        </p:blipFill>
        <p:spPr>
          <a:xfrm>
            <a:off x="13705734" y="7829757"/>
            <a:ext cx="629551" cy="316928"/>
          </a:xfrm>
          <a:prstGeom prst="rect">
            <a:avLst/>
          </a:prstGeom>
        </p:spPr>
      </p:pic>
    </p:spTree>
    <p:extLst>
      <p:ext uri="{BB962C8B-B14F-4D97-AF65-F5344CB8AC3E}">
        <p14:creationId xmlns:p14="http://schemas.microsoft.com/office/powerpoint/2010/main" val="3888056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18185" y="678418"/>
            <a:ext cx="12447508" cy="641271"/>
          </a:xfrm>
          <a:prstGeom prst="rect">
            <a:avLst/>
          </a:prstGeom>
          <a:noFill/>
          <a:ln/>
        </p:spPr>
        <p:txBody>
          <a:bodyPr wrap="none" lIns="0" tIns="0" rIns="0" bIns="0" rtlCol="0" anchor="t"/>
          <a:lstStyle/>
          <a:p>
            <a:pPr marL="0" indent="0" algn="l">
              <a:lnSpc>
                <a:spcPts val="5000"/>
              </a:lnSpc>
              <a:buNone/>
            </a:pPr>
            <a:r>
              <a:rPr lang="en-US" sz="4000" b="1" dirty="0">
                <a:solidFill>
                  <a:srgbClr val="333F70"/>
                </a:solidFill>
                <a:latin typeface="Aptos" panose="020B0004020202020204" pitchFamily="34" charset="0"/>
                <a:ea typeface="Unbounded Bold" pitchFamily="34" charset="-122"/>
                <a:cs typeface="Unbounded Bold" pitchFamily="34" charset="-120"/>
              </a:rPr>
              <a:t>Cesta Básica e Economia de Francisco</a:t>
            </a:r>
            <a:endParaRPr lang="en-US" sz="4000" dirty="0">
              <a:latin typeface="Aptos" panose="020B0004020202020204" pitchFamily="34" charset="0"/>
            </a:endParaRPr>
          </a:p>
        </p:txBody>
      </p:sp>
      <p:pic>
        <p:nvPicPr>
          <p:cNvPr id="3" name="Image 0" descr="preencoded.png"/>
          <p:cNvPicPr>
            <a:picLocks noChangeAspect="1"/>
          </p:cNvPicPr>
          <p:nvPr/>
        </p:nvPicPr>
        <p:blipFill>
          <a:blip r:embed="rId3"/>
          <a:stretch>
            <a:fillRect/>
          </a:stretch>
        </p:blipFill>
        <p:spPr>
          <a:xfrm>
            <a:off x="718185" y="1730097"/>
            <a:ext cx="4192786" cy="2591276"/>
          </a:xfrm>
          <a:prstGeom prst="rect">
            <a:avLst/>
          </a:prstGeom>
        </p:spPr>
      </p:pic>
      <p:sp>
        <p:nvSpPr>
          <p:cNvPr id="4" name="Text 1"/>
          <p:cNvSpPr/>
          <p:nvPr/>
        </p:nvSpPr>
        <p:spPr>
          <a:xfrm>
            <a:off x="718185" y="4577834"/>
            <a:ext cx="3119914" cy="320635"/>
          </a:xfrm>
          <a:prstGeom prst="rect">
            <a:avLst/>
          </a:prstGeom>
          <a:noFill/>
          <a:ln/>
        </p:spPr>
        <p:txBody>
          <a:bodyPr wrap="none" lIns="0" tIns="0" rIns="0" bIns="0" rtlCol="0" anchor="t"/>
          <a:lstStyle/>
          <a:p>
            <a:pPr marL="0" indent="0" algn="l">
              <a:lnSpc>
                <a:spcPts val="2500"/>
              </a:lnSpc>
              <a:buNone/>
            </a:pPr>
            <a:r>
              <a:rPr lang="en-US" sz="2000" b="1" dirty="0">
                <a:solidFill>
                  <a:srgbClr val="333F70"/>
                </a:solidFill>
                <a:latin typeface="Aptos" panose="020B0004020202020204" pitchFamily="34" charset="0"/>
                <a:ea typeface="Unbounded Bold" pitchFamily="34" charset="-122"/>
                <a:cs typeface="Unbounded Bold" pitchFamily="34" charset="-120"/>
              </a:rPr>
              <a:t>Variação de Preços</a:t>
            </a:r>
            <a:endParaRPr lang="en-US" sz="2000" dirty="0">
              <a:latin typeface="Aptos" panose="020B0004020202020204" pitchFamily="34" charset="0"/>
            </a:endParaRPr>
          </a:p>
        </p:txBody>
      </p:sp>
      <p:sp>
        <p:nvSpPr>
          <p:cNvPr id="5" name="Text 2"/>
          <p:cNvSpPr/>
          <p:nvPr/>
        </p:nvSpPr>
        <p:spPr>
          <a:xfrm>
            <a:off x="718185" y="4892988"/>
            <a:ext cx="4192786" cy="2591276"/>
          </a:xfrm>
          <a:prstGeom prst="rect">
            <a:avLst/>
          </a:prstGeom>
          <a:noFill/>
          <a:ln/>
        </p:spPr>
        <p:txBody>
          <a:bodyPr wrap="square" lIns="0" tIns="0" rIns="0" bIns="0" rtlCol="0" anchor="t"/>
          <a:lstStyle/>
          <a:p>
            <a:pPr marL="0" indent="0" algn="l">
              <a:lnSpc>
                <a:spcPts val="2550"/>
              </a:lnSpc>
              <a:buNone/>
            </a:pPr>
            <a:r>
              <a:rPr lang="pt-BR" sz="1600" dirty="0">
                <a:solidFill>
                  <a:srgbClr val="333F70"/>
                </a:solidFill>
                <a:latin typeface="Aptos" panose="020B0004020202020204" pitchFamily="34" charset="0"/>
                <a:ea typeface="Open Sans" pitchFamily="34" charset="-122"/>
                <a:cs typeface="Open Sans" pitchFamily="34" charset="-120"/>
              </a:rPr>
              <a:t>a pesquisa de setembro consolida a tendência de queda no preço dos alimentos na maioria das capitais, iniciada em maio deste ano, quando 15 das 17 capitais apresentaram recuo no preço, seguida por junho com 11 das 17, depois julho com 15 das 27 capitais e agora a queda se deu em 24 das 27 capitais onde se realiza o estudo</a:t>
            </a:r>
            <a:endParaRPr lang="en-US" sz="1600" dirty="0">
              <a:latin typeface="Aptos" panose="020B0004020202020204" pitchFamily="34" charset="0"/>
            </a:endParaRPr>
          </a:p>
        </p:txBody>
      </p:sp>
      <p:pic>
        <p:nvPicPr>
          <p:cNvPr id="6" name="Image 1" descr="preencoded.png"/>
          <p:cNvPicPr>
            <a:picLocks noChangeAspect="1"/>
          </p:cNvPicPr>
          <p:nvPr/>
        </p:nvPicPr>
        <p:blipFill>
          <a:blip r:embed="rId4"/>
          <a:stretch>
            <a:fillRect/>
          </a:stretch>
        </p:blipFill>
        <p:spPr>
          <a:xfrm>
            <a:off x="5218748" y="1730097"/>
            <a:ext cx="4192786" cy="2591276"/>
          </a:xfrm>
          <a:prstGeom prst="rect">
            <a:avLst/>
          </a:prstGeom>
        </p:spPr>
      </p:pic>
      <p:sp>
        <p:nvSpPr>
          <p:cNvPr id="7" name="Text 3"/>
          <p:cNvSpPr/>
          <p:nvPr/>
        </p:nvSpPr>
        <p:spPr>
          <a:xfrm>
            <a:off x="5218748" y="4577834"/>
            <a:ext cx="3903107" cy="320635"/>
          </a:xfrm>
          <a:prstGeom prst="rect">
            <a:avLst/>
          </a:prstGeom>
          <a:noFill/>
          <a:ln/>
        </p:spPr>
        <p:txBody>
          <a:bodyPr wrap="none" lIns="0" tIns="0" rIns="0" bIns="0" rtlCol="0" anchor="t"/>
          <a:lstStyle/>
          <a:p>
            <a:pPr marL="0" indent="0" algn="l">
              <a:lnSpc>
                <a:spcPts val="2500"/>
              </a:lnSpc>
              <a:buNone/>
            </a:pPr>
            <a:r>
              <a:rPr lang="en-US" sz="2000" b="1" dirty="0">
                <a:solidFill>
                  <a:srgbClr val="333F70"/>
                </a:solidFill>
                <a:latin typeface="Aptos" panose="020B0004020202020204" pitchFamily="34" charset="0"/>
                <a:ea typeface="Unbounded Bold" pitchFamily="34" charset="-122"/>
                <a:cs typeface="Unbounded Bold" pitchFamily="34" charset="-120"/>
              </a:rPr>
              <a:t>Impacto no Trabalhador</a:t>
            </a:r>
            <a:endParaRPr lang="en-US" sz="2000" dirty="0">
              <a:latin typeface="Aptos" panose="020B0004020202020204" pitchFamily="34" charset="0"/>
            </a:endParaRPr>
          </a:p>
        </p:txBody>
      </p:sp>
      <p:sp>
        <p:nvSpPr>
          <p:cNvPr id="8" name="Text 4"/>
          <p:cNvSpPr/>
          <p:nvPr/>
        </p:nvSpPr>
        <p:spPr>
          <a:xfrm>
            <a:off x="5218748" y="4892988"/>
            <a:ext cx="4192786" cy="1313498"/>
          </a:xfrm>
          <a:prstGeom prst="rect">
            <a:avLst/>
          </a:prstGeom>
          <a:noFill/>
          <a:ln/>
        </p:spPr>
        <p:txBody>
          <a:bodyPr wrap="square" lIns="0" tIns="0" rIns="0" bIns="0" rtlCol="0" anchor="t"/>
          <a:lstStyle/>
          <a:p>
            <a:pPr marL="0" indent="0" algn="l">
              <a:lnSpc>
                <a:spcPts val="2550"/>
              </a:lnSpc>
              <a:buNone/>
            </a:pPr>
            <a:r>
              <a:rPr lang="pt-BR" sz="1600" dirty="0">
                <a:solidFill>
                  <a:srgbClr val="333F70"/>
                </a:solidFill>
                <a:latin typeface="Aptos" panose="020B0004020202020204" pitchFamily="34" charset="0"/>
                <a:ea typeface="Open Sans" pitchFamily="34" charset="-122"/>
                <a:cs typeface="Open Sans" pitchFamily="34" charset="-120"/>
              </a:rPr>
              <a:t>O tempo de trabalho necessário para que um trabalhador adquira uma cesta básica tendo</a:t>
            </a:r>
          </a:p>
          <a:p>
            <a:pPr marL="0" indent="0" algn="l">
              <a:lnSpc>
                <a:spcPts val="2550"/>
              </a:lnSpc>
              <a:buNone/>
            </a:pPr>
            <a:r>
              <a:rPr lang="pt-BR" sz="1600" dirty="0">
                <a:solidFill>
                  <a:srgbClr val="333F70"/>
                </a:solidFill>
                <a:latin typeface="Aptos" panose="020B0004020202020204" pitchFamily="34" charset="0"/>
                <a:ea typeface="Open Sans" pitchFamily="34" charset="-122"/>
                <a:cs typeface="Open Sans" pitchFamily="34" charset="-120"/>
              </a:rPr>
              <a:t>vencimentos iguais a um salário-mínimo vigente (R$ 1.518,00) foi, em média, de 99 horas e 53 minutos em setembro deste ano</a:t>
            </a:r>
            <a:endParaRPr lang="en-US" sz="1600" dirty="0">
              <a:latin typeface="Aptos" panose="020B0004020202020204" pitchFamily="34" charset="0"/>
            </a:endParaRPr>
          </a:p>
        </p:txBody>
      </p:sp>
      <p:pic>
        <p:nvPicPr>
          <p:cNvPr id="9" name="Image 2" descr="preencoded.png"/>
          <p:cNvPicPr>
            <a:picLocks noChangeAspect="1"/>
          </p:cNvPicPr>
          <p:nvPr/>
        </p:nvPicPr>
        <p:blipFill>
          <a:blip r:embed="rId5"/>
          <a:stretch>
            <a:fillRect/>
          </a:stretch>
        </p:blipFill>
        <p:spPr>
          <a:xfrm>
            <a:off x="9719310" y="1730097"/>
            <a:ext cx="4192905" cy="2591395"/>
          </a:xfrm>
          <a:prstGeom prst="rect">
            <a:avLst/>
          </a:prstGeom>
        </p:spPr>
      </p:pic>
      <p:sp>
        <p:nvSpPr>
          <p:cNvPr id="10" name="Text 5"/>
          <p:cNvSpPr/>
          <p:nvPr/>
        </p:nvSpPr>
        <p:spPr>
          <a:xfrm>
            <a:off x="9719310" y="4577953"/>
            <a:ext cx="3657719" cy="320635"/>
          </a:xfrm>
          <a:prstGeom prst="rect">
            <a:avLst/>
          </a:prstGeom>
          <a:noFill/>
          <a:ln/>
        </p:spPr>
        <p:txBody>
          <a:bodyPr wrap="none" lIns="0" tIns="0" rIns="0" bIns="0" rtlCol="0" anchor="t"/>
          <a:lstStyle/>
          <a:p>
            <a:pPr marL="0" indent="0" algn="l">
              <a:lnSpc>
                <a:spcPts val="2500"/>
              </a:lnSpc>
              <a:buNone/>
            </a:pPr>
            <a:r>
              <a:rPr lang="en-US" sz="2000" b="1" dirty="0">
                <a:solidFill>
                  <a:srgbClr val="333F70"/>
                </a:solidFill>
                <a:latin typeface="Aptos" panose="020B0004020202020204" pitchFamily="34" charset="0"/>
                <a:ea typeface="Unbounded Bold" pitchFamily="34" charset="-122"/>
                <a:cs typeface="Unbounded Bold" pitchFamily="34" charset="-120"/>
              </a:rPr>
              <a:t>Política de Valorização</a:t>
            </a:r>
            <a:endParaRPr lang="en-US" sz="2000" dirty="0">
              <a:latin typeface="Aptos" panose="020B0004020202020204" pitchFamily="34" charset="0"/>
            </a:endParaRPr>
          </a:p>
        </p:txBody>
      </p:sp>
      <p:sp>
        <p:nvSpPr>
          <p:cNvPr id="11" name="Text 6"/>
          <p:cNvSpPr/>
          <p:nvPr/>
        </p:nvSpPr>
        <p:spPr>
          <a:xfrm>
            <a:off x="9719310" y="4893107"/>
            <a:ext cx="4192905" cy="1641872"/>
          </a:xfrm>
          <a:prstGeom prst="rect">
            <a:avLst/>
          </a:prstGeom>
          <a:noFill/>
          <a:ln/>
        </p:spPr>
        <p:txBody>
          <a:bodyPr wrap="square" lIns="0" tIns="0" rIns="0" bIns="0" rtlCol="0" anchor="t"/>
          <a:lstStyle/>
          <a:p>
            <a:pPr marL="0" indent="0" algn="l">
              <a:lnSpc>
                <a:spcPts val="2550"/>
              </a:lnSpc>
              <a:buNone/>
            </a:pPr>
            <a:r>
              <a:rPr lang="en-US" sz="1600" dirty="0">
                <a:solidFill>
                  <a:srgbClr val="333F70"/>
                </a:solidFill>
                <a:latin typeface="Aptos" panose="020B0004020202020204" pitchFamily="34" charset="0"/>
                <a:ea typeface="Open Sans" pitchFamily="34" charset="-122"/>
                <a:cs typeface="Open Sans" pitchFamily="34" charset="-120"/>
              </a:rPr>
              <a:t>Apesar das elevações no preço dos alimentos, a relação entre Cesta Básica e Salário Mínimo tem subido, evidenciando o sucesso da retomada da política de valorização do salário-mínimo.</a:t>
            </a:r>
            <a:endParaRPr lang="en-US" sz="1600" dirty="0">
              <a:latin typeface="Aptos" panose="020B0004020202020204" pitchFamily="34" charset="0"/>
            </a:endParaRPr>
          </a:p>
        </p:txBody>
      </p:sp>
      <p:sp>
        <p:nvSpPr>
          <p:cNvPr id="14" name="Retângulo 13">
            <a:extLst>
              <a:ext uri="{FF2B5EF4-FFF2-40B4-BE49-F238E27FC236}">
                <a16:creationId xmlns:a16="http://schemas.microsoft.com/office/drawing/2014/main" id="{3D512F82-E3A7-2BBE-2704-CAE932726BF5}"/>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Text 7"/>
          <p:cNvSpPr/>
          <p:nvPr/>
        </p:nvSpPr>
        <p:spPr>
          <a:xfrm>
            <a:off x="5318761" y="6894011"/>
            <a:ext cx="8593454" cy="656749"/>
          </a:xfrm>
          <a:prstGeom prst="rect">
            <a:avLst/>
          </a:prstGeom>
          <a:noFill/>
          <a:ln/>
        </p:spPr>
        <p:txBody>
          <a:bodyPr wrap="square" lIns="0" tIns="0" rIns="0" bIns="0" rtlCol="0" anchor="t"/>
          <a:lstStyle/>
          <a:p>
            <a:pPr marL="0" indent="0" algn="l">
              <a:lnSpc>
                <a:spcPts val="2550"/>
              </a:lnSpc>
              <a:buNone/>
            </a:pPr>
            <a:r>
              <a:rPr lang="en-US" sz="1400" dirty="0">
                <a:solidFill>
                  <a:srgbClr val="333F70"/>
                </a:solidFill>
                <a:latin typeface="Aptos" panose="020B0004020202020204" pitchFamily="34" charset="0"/>
                <a:ea typeface="Open Sans" pitchFamily="34" charset="-122"/>
                <a:cs typeface="Open Sans" pitchFamily="34" charset="-120"/>
              </a:rPr>
              <a:t>* O tópico "Economia de Francisco" surgiu no boletim DEPE a partir da edição de agosto/20, oriundo da discussão no grupo para ampliar a análise de temas relevantes à Economia Política, não destacados em boletins de conjuntura similares.</a:t>
            </a:r>
            <a:endParaRPr lang="en-US" sz="1400" dirty="0">
              <a:latin typeface="Aptos" panose="020B0004020202020204" pitchFamily="34" charset="0"/>
            </a:endParaRPr>
          </a:p>
        </p:txBody>
      </p:sp>
      <p:pic>
        <p:nvPicPr>
          <p:cNvPr id="13" name="Imagem 12" descr="Logotipo, nome da empresa&#10;&#10;O conteúdo gerado por IA pode estar incorreto.">
            <a:extLst>
              <a:ext uri="{FF2B5EF4-FFF2-40B4-BE49-F238E27FC236}">
                <a16:creationId xmlns:a16="http://schemas.microsoft.com/office/drawing/2014/main" id="{EFEC5084-40FF-DC82-26FD-03D6F5C4E114}"/>
              </a:ext>
            </a:extLst>
          </p:cNvPr>
          <p:cNvPicPr>
            <a:picLocks noChangeAspect="1"/>
          </p:cNvPicPr>
          <p:nvPr/>
        </p:nvPicPr>
        <p:blipFill>
          <a:blip r:embed="rId6"/>
          <a:srcRect t="29687" b="31825"/>
          <a:stretch>
            <a:fillRect/>
          </a:stretch>
        </p:blipFill>
        <p:spPr>
          <a:xfrm>
            <a:off x="12811771" y="781498"/>
            <a:ext cx="1130515" cy="435109"/>
          </a:xfrm>
          <a:prstGeom prst="rect">
            <a:avLst/>
          </a:prstGeom>
        </p:spPr>
      </p:pic>
      <p:pic>
        <p:nvPicPr>
          <p:cNvPr id="15" name="Imagem 14" descr="Uma imagem contendo Mapa&#10;&#10;O conteúdo gerado por IA pode estar incorreto.">
            <a:extLst>
              <a:ext uri="{FF2B5EF4-FFF2-40B4-BE49-F238E27FC236}">
                <a16:creationId xmlns:a16="http://schemas.microsoft.com/office/drawing/2014/main" id="{A9C05076-2A83-47E5-5001-62654D804E4A}"/>
              </a:ext>
            </a:extLst>
          </p:cNvPr>
          <p:cNvPicPr>
            <a:picLocks noChangeAspect="1"/>
          </p:cNvPicPr>
          <p:nvPr/>
        </p:nvPicPr>
        <p:blipFill>
          <a:blip r:embed="rId7"/>
          <a:stretch>
            <a:fillRect/>
          </a:stretch>
        </p:blipFill>
        <p:spPr>
          <a:xfrm>
            <a:off x="13705734" y="7829757"/>
            <a:ext cx="629551" cy="31692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63E59-2A3C-BB84-8D2B-E0CDDB2C42D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6AD20C9-F94E-5F2A-57CA-6619ACFE0659}"/>
              </a:ext>
            </a:extLst>
          </p:cNvPr>
          <p:cNvSpPr/>
          <p:nvPr/>
        </p:nvSpPr>
        <p:spPr>
          <a:xfrm>
            <a:off x="718185" y="678418"/>
            <a:ext cx="12447508" cy="641271"/>
          </a:xfrm>
          <a:prstGeom prst="rect">
            <a:avLst/>
          </a:prstGeom>
          <a:noFill/>
          <a:ln/>
        </p:spPr>
        <p:txBody>
          <a:bodyPr wrap="none" lIns="0" tIns="0" rIns="0" bIns="0" rtlCol="0" anchor="t"/>
          <a:lstStyle/>
          <a:p>
            <a:pPr marL="0" indent="0" algn="l">
              <a:lnSpc>
                <a:spcPts val="5000"/>
              </a:lnSpc>
              <a:buNone/>
            </a:pPr>
            <a:r>
              <a:rPr lang="en-US" sz="4000" b="1" dirty="0">
                <a:solidFill>
                  <a:srgbClr val="333F70"/>
                </a:solidFill>
                <a:latin typeface="Aptos" panose="020B0004020202020204" pitchFamily="34" charset="0"/>
                <a:ea typeface="Unbounded Bold" pitchFamily="34" charset="-122"/>
                <a:cs typeface="Unbounded Bold" pitchFamily="34" charset="-120"/>
              </a:rPr>
              <a:t>Cesta Básica e Economia de Francisco</a:t>
            </a:r>
            <a:endParaRPr lang="en-US" sz="4000" dirty="0">
              <a:latin typeface="Aptos" panose="020B0004020202020204" pitchFamily="34" charset="0"/>
            </a:endParaRPr>
          </a:p>
        </p:txBody>
      </p:sp>
      <p:pic>
        <p:nvPicPr>
          <p:cNvPr id="6" name="Imagem 5">
            <a:extLst>
              <a:ext uri="{FF2B5EF4-FFF2-40B4-BE49-F238E27FC236}">
                <a16:creationId xmlns:a16="http://schemas.microsoft.com/office/drawing/2014/main" id="{7DCBF767-186B-CF94-478E-4DD96DB3A265}"/>
              </a:ext>
            </a:extLst>
          </p:cNvPr>
          <p:cNvPicPr>
            <a:picLocks noChangeAspect="1"/>
          </p:cNvPicPr>
          <p:nvPr/>
        </p:nvPicPr>
        <p:blipFill>
          <a:blip r:embed="rId3"/>
          <a:stretch>
            <a:fillRect/>
          </a:stretch>
        </p:blipFill>
        <p:spPr>
          <a:xfrm>
            <a:off x="818242" y="1391126"/>
            <a:ext cx="6496957" cy="1095528"/>
          </a:xfrm>
          <a:prstGeom prst="rect">
            <a:avLst/>
          </a:prstGeom>
        </p:spPr>
      </p:pic>
      <p:pic>
        <p:nvPicPr>
          <p:cNvPr id="7" name="Imagem 6">
            <a:extLst>
              <a:ext uri="{FF2B5EF4-FFF2-40B4-BE49-F238E27FC236}">
                <a16:creationId xmlns:a16="http://schemas.microsoft.com/office/drawing/2014/main" id="{02CBE872-D059-C00B-74CE-A449C0A36F5A}"/>
              </a:ext>
            </a:extLst>
          </p:cNvPr>
          <p:cNvPicPr>
            <a:picLocks noChangeAspect="1"/>
          </p:cNvPicPr>
          <p:nvPr/>
        </p:nvPicPr>
        <p:blipFill>
          <a:blip r:embed="rId3"/>
          <a:stretch>
            <a:fillRect/>
          </a:stretch>
        </p:blipFill>
        <p:spPr>
          <a:xfrm>
            <a:off x="7467599" y="1391126"/>
            <a:ext cx="6496957" cy="1095528"/>
          </a:xfrm>
          <a:prstGeom prst="rect">
            <a:avLst/>
          </a:prstGeom>
        </p:spPr>
      </p:pic>
      <p:pic>
        <p:nvPicPr>
          <p:cNvPr id="9" name="Imagem 8">
            <a:extLst>
              <a:ext uri="{FF2B5EF4-FFF2-40B4-BE49-F238E27FC236}">
                <a16:creationId xmlns:a16="http://schemas.microsoft.com/office/drawing/2014/main" id="{33C0B44A-AD3B-6055-D814-D691E29956A1}"/>
              </a:ext>
            </a:extLst>
          </p:cNvPr>
          <p:cNvPicPr>
            <a:picLocks noChangeAspect="1"/>
          </p:cNvPicPr>
          <p:nvPr/>
        </p:nvPicPr>
        <p:blipFill>
          <a:blip r:embed="rId4"/>
          <a:stretch>
            <a:fillRect/>
          </a:stretch>
        </p:blipFill>
        <p:spPr>
          <a:xfrm>
            <a:off x="865873" y="2742231"/>
            <a:ext cx="6401693" cy="2372056"/>
          </a:xfrm>
          <a:prstGeom prst="rect">
            <a:avLst/>
          </a:prstGeom>
        </p:spPr>
      </p:pic>
      <p:pic>
        <p:nvPicPr>
          <p:cNvPr id="11" name="Imagem 10">
            <a:extLst>
              <a:ext uri="{FF2B5EF4-FFF2-40B4-BE49-F238E27FC236}">
                <a16:creationId xmlns:a16="http://schemas.microsoft.com/office/drawing/2014/main" id="{AFB6A2F4-588A-6FED-922C-8DA39D6ADBCE}"/>
              </a:ext>
            </a:extLst>
          </p:cNvPr>
          <p:cNvPicPr>
            <a:picLocks noChangeAspect="1"/>
          </p:cNvPicPr>
          <p:nvPr/>
        </p:nvPicPr>
        <p:blipFill>
          <a:blip r:embed="rId5"/>
          <a:stretch>
            <a:fillRect/>
          </a:stretch>
        </p:blipFill>
        <p:spPr>
          <a:xfrm>
            <a:off x="7524756" y="2690022"/>
            <a:ext cx="6382641" cy="2543530"/>
          </a:xfrm>
          <a:prstGeom prst="rect">
            <a:avLst/>
          </a:prstGeom>
        </p:spPr>
      </p:pic>
      <p:pic>
        <p:nvPicPr>
          <p:cNvPr id="15" name="Imagem 14">
            <a:extLst>
              <a:ext uri="{FF2B5EF4-FFF2-40B4-BE49-F238E27FC236}">
                <a16:creationId xmlns:a16="http://schemas.microsoft.com/office/drawing/2014/main" id="{495740FE-6C08-4A93-E811-C941D105BDF1}"/>
              </a:ext>
            </a:extLst>
          </p:cNvPr>
          <p:cNvPicPr>
            <a:picLocks noChangeAspect="1"/>
          </p:cNvPicPr>
          <p:nvPr/>
        </p:nvPicPr>
        <p:blipFill>
          <a:blip r:embed="rId6"/>
          <a:stretch>
            <a:fillRect/>
          </a:stretch>
        </p:blipFill>
        <p:spPr>
          <a:xfrm>
            <a:off x="1253042" y="5383623"/>
            <a:ext cx="5741672" cy="46633"/>
          </a:xfrm>
          <a:prstGeom prst="rect">
            <a:avLst/>
          </a:prstGeom>
        </p:spPr>
      </p:pic>
      <p:pic>
        <p:nvPicPr>
          <p:cNvPr id="17" name="Imagem 16">
            <a:extLst>
              <a:ext uri="{FF2B5EF4-FFF2-40B4-BE49-F238E27FC236}">
                <a16:creationId xmlns:a16="http://schemas.microsoft.com/office/drawing/2014/main" id="{EA13B7C5-E7CF-0BA0-FD0D-6EABBCBE5FD2}"/>
              </a:ext>
            </a:extLst>
          </p:cNvPr>
          <p:cNvPicPr>
            <a:picLocks noChangeAspect="1"/>
          </p:cNvPicPr>
          <p:nvPr/>
        </p:nvPicPr>
        <p:blipFill>
          <a:blip r:embed="rId7"/>
          <a:stretch>
            <a:fillRect/>
          </a:stretch>
        </p:blipFill>
        <p:spPr>
          <a:xfrm>
            <a:off x="865873" y="5539237"/>
            <a:ext cx="3258005" cy="333422"/>
          </a:xfrm>
          <a:prstGeom prst="rect">
            <a:avLst/>
          </a:prstGeom>
        </p:spPr>
      </p:pic>
      <p:pic>
        <p:nvPicPr>
          <p:cNvPr id="18" name="Imagem 17">
            <a:extLst>
              <a:ext uri="{FF2B5EF4-FFF2-40B4-BE49-F238E27FC236}">
                <a16:creationId xmlns:a16="http://schemas.microsoft.com/office/drawing/2014/main" id="{7DB7A997-B7A2-E0CE-2313-B5D9773E352F}"/>
              </a:ext>
            </a:extLst>
          </p:cNvPr>
          <p:cNvPicPr>
            <a:picLocks noChangeAspect="1"/>
          </p:cNvPicPr>
          <p:nvPr/>
        </p:nvPicPr>
        <p:blipFill>
          <a:blip r:embed="rId6"/>
          <a:stretch>
            <a:fillRect/>
          </a:stretch>
        </p:blipFill>
        <p:spPr>
          <a:xfrm>
            <a:off x="7845240" y="5405993"/>
            <a:ext cx="5741672" cy="46633"/>
          </a:xfrm>
          <a:prstGeom prst="rect">
            <a:avLst/>
          </a:prstGeom>
        </p:spPr>
      </p:pic>
      <p:pic>
        <p:nvPicPr>
          <p:cNvPr id="19" name="Imagem 18" descr="Logotipo, nome da empresa&#10;&#10;O conteúdo gerado por IA pode estar incorreto.">
            <a:extLst>
              <a:ext uri="{FF2B5EF4-FFF2-40B4-BE49-F238E27FC236}">
                <a16:creationId xmlns:a16="http://schemas.microsoft.com/office/drawing/2014/main" id="{EA6CAA0C-E808-C7D3-1A50-9D340B238AC5}"/>
              </a:ext>
            </a:extLst>
          </p:cNvPr>
          <p:cNvPicPr>
            <a:picLocks noChangeAspect="1"/>
          </p:cNvPicPr>
          <p:nvPr/>
        </p:nvPicPr>
        <p:blipFill>
          <a:blip r:embed="rId8"/>
          <a:srcRect t="29687" b="31825"/>
          <a:stretch>
            <a:fillRect/>
          </a:stretch>
        </p:blipFill>
        <p:spPr>
          <a:xfrm>
            <a:off x="12889995" y="768710"/>
            <a:ext cx="1130515" cy="435109"/>
          </a:xfrm>
          <a:prstGeom prst="rect">
            <a:avLst/>
          </a:prstGeom>
        </p:spPr>
      </p:pic>
      <p:sp>
        <p:nvSpPr>
          <p:cNvPr id="3" name="Retângulo 2">
            <a:extLst>
              <a:ext uri="{FF2B5EF4-FFF2-40B4-BE49-F238E27FC236}">
                <a16:creationId xmlns:a16="http://schemas.microsoft.com/office/drawing/2014/main" id="{1F290AA1-A056-E587-2DEE-24314CBE298E}"/>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descr="Uma imagem contendo Mapa&#10;&#10;O conteúdo gerado por IA pode estar incorreto.">
            <a:extLst>
              <a:ext uri="{FF2B5EF4-FFF2-40B4-BE49-F238E27FC236}">
                <a16:creationId xmlns:a16="http://schemas.microsoft.com/office/drawing/2014/main" id="{1BEC20A6-3F17-C920-14A9-28A2A51B1086}"/>
              </a:ext>
            </a:extLst>
          </p:cNvPr>
          <p:cNvPicPr>
            <a:picLocks noChangeAspect="1"/>
          </p:cNvPicPr>
          <p:nvPr/>
        </p:nvPicPr>
        <p:blipFill>
          <a:blip r:embed="rId9"/>
          <a:stretch>
            <a:fillRect/>
          </a:stretch>
        </p:blipFill>
        <p:spPr>
          <a:xfrm>
            <a:off x="13705734" y="7829757"/>
            <a:ext cx="629551" cy="316928"/>
          </a:xfrm>
          <a:prstGeom prst="rect">
            <a:avLst/>
          </a:prstGeom>
        </p:spPr>
      </p:pic>
    </p:spTree>
    <p:extLst>
      <p:ext uri="{BB962C8B-B14F-4D97-AF65-F5344CB8AC3E}">
        <p14:creationId xmlns:p14="http://schemas.microsoft.com/office/powerpoint/2010/main" val="3444253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96ECD-0C26-C30B-D449-BEC69CA4AB6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840E418-932F-CB82-DDF2-B17402C5EBCE}"/>
              </a:ext>
            </a:extLst>
          </p:cNvPr>
          <p:cNvSpPr/>
          <p:nvPr/>
        </p:nvSpPr>
        <p:spPr>
          <a:xfrm>
            <a:off x="1436658" y="3628571"/>
            <a:ext cx="11140083" cy="626626"/>
          </a:xfrm>
          <a:prstGeom prst="rect">
            <a:avLst/>
          </a:prstGeom>
          <a:noFill/>
          <a:ln/>
        </p:spPr>
        <p:txBody>
          <a:bodyPr wrap="none" lIns="0" tIns="0" rIns="0" bIns="0" rtlCol="0" anchor="t"/>
          <a:lstStyle/>
          <a:p>
            <a:pPr marL="0" indent="0" algn="l">
              <a:lnSpc>
                <a:spcPts val="4900"/>
              </a:lnSpc>
              <a:buNone/>
            </a:pPr>
            <a:r>
              <a:rPr lang="en-US" sz="3900" b="1" dirty="0" err="1">
                <a:solidFill>
                  <a:srgbClr val="333F70"/>
                </a:solidFill>
                <a:latin typeface="Aptos" panose="020B0004020202020204" pitchFamily="34" charset="0"/>
                <a:ea typeface="Unbounded Bold" pitchFamily="34" charset="-122"/>
                <a:cs typeface="Unbounded Bold" pitchFamily="34" charset="-120"/>
              </a:rPr>
              <a:t>Considerações</a:t>
            </a:r>
            <a:r>
              <a:rPr lang="en-US" sz="3900" b="1" dirty="0">
                <a:solidFill>
                  <a:srgbClr val="333F70"/>
                </a:solidFill>
                <a:latin typeface="Aptos" panose="020B0004020202020204" pitchFamily="34" charset="0"/>
                <a:ea typeface="Unbounded Bold" pitchFamily="34" charset="-122"/>
                <a:cs typeface="Unbounded Bold" pitchFamily="34" charset="-120"/>
              </a:rPr>
              <a:t> </a:t>
            </a:r>
            <a:r>
              <a:rPr lang="en-US" sz="3900" b="1" dirty="0" err="1">
                <a:solidFill>
                  <a:srgbClr val="333F70"/>
                </a:solidFill>
                <a:latin typeface="Aptos" panose="020B0004020202020204" pitchFamily="34" charset="0"/>
                <a:ea typeface="Unbounded Bold" pitchFamily="34" charset="-122"/>
                <a:cs typeface="Unbounded Bold" pitchFamily="34" charset="-120"/>
              </a:rPr>
              <a:t>finais</a:t>
            </a:r>
            <a:endParaRPr lang="en-US" sz="3900" dirty="0">
              <a:latin typeface="Aptos" panose="020B0004020202020204" pitchFamily="34" charset="0"/>
            </a:endParaRPr>
          </a:p>
        </p:txBody>
      </p:sp>
      <p:pic>
        <p:nvPicPr>
          <p:cNvPr id="3" name="Imagem 2" descr="Logotipo&#10;&#10;O conteúdo gerado por IA pode estar incorreto.">
            <a:extLst>
              <a:ext uri="{FF2B5EF4-FFF2-40B4-BE49-F238E27FC236}">
                <a16:creationId xmlns:a16="http://schemas.microsoft.com/office/drawing/2014/main" id="{2386C9C2-34B2-35B3-A864-A3379B4060F4}"/>
              </a:ext>
            </a:extLst>
          </p:cNvPr>
          <p:cNvPicPr>
            <a:picLocks noChangeAspect="1"/>
          </p:cNvPicPr>
          <p:nvPr/>
        </p:nvPicPr>
        <p:blipFill>
          <a:blip r:embed="rId3"/>
          <a:stretch>
            <a:fillRect/>
          </a:stretch>
        </p:blipFill>
        <p:spPr>
          <a:xfrm>
            <a:off x="8941328" y="2211089"/>
            <a:ext cx="5083050" cy="1417482"/>
          </a:xfrm>
          <a:prstGeom prst="rect">
            <a:avLst/>
          </a:prstGeom>
        </p:spPr>
      </p:pic>
      <p:pic>
        <p:nvPicPr>
          <p:cNvPr id="7" name="Imagem 6">
            <a:extLst>
              <a:ext uri="{FF2B5EF4-FFF2-40B4-BE49-F238E27FC236}">
                <a16:creationId xmlns:a16="http://schemas.microsoft.com/office/drawing/2014/main" id="{4C5DCFB0-6888-0951-A292-586597F7A115}"/>
              </a:ext>
            </a:extLst>
          </p:cNvPr>
          <p:cNvPicPr>
            <a:picLocks noChangeAspect="1"/>
          </p:cNvPicPr>
          <p:nvPr/>
        </p:nvPicPr>
        <p:blipFill>
          <a:blip r:embed="rId4"/>
          <a:srcRect t="23219"/>
          <a:stretch>
            <a:fillRect/>
          </a:stretch>
        </p:blipFill>
        <p:spPr>
          <a:xfrm>
            <a:off x="8533114" y="3814618"/>
            <a:ext cx="2381582" cy="2567364"/>
          </a:xfrm>
          <a:prstGeom prst="rect">
            <a:avLst/>
          </a:prstGeom>
        </p:spPr>
      </p:pic>
      <p:sp>
        <p:nvSpPr>
          <p:cNvPr id="8" name="Retângulo 7">
            <a:extLst>
              <a:ext uri="{FF2B5EF4-FFF2-40B4-BE49-F238E27FC236}">
                <a16:creationId xmlns:a16="http://schemas.microsoft.com/office/drawing/2014/main" id="{E07D15C3-2018-9CD0-1C28-C4263533D164}"/>
              </a:ext>
            </a:extLst>
          </p:cNvPr>
          <p:cNvSpPr/>
          <p:nvPr/>
        </p:nvSpPr>
        <p:spPr>
          <a:xfrm>
            <a:off x="0" y="7744416"/>
            <a:ext cx="14630400" cy="485183"/>
          </a:xfrm>
          <a:prstGeom prst="rect">
            <a:avLst/>
          </a:prstGeom>
          <a:solidFill>
            <a:srgbClr val="F4D8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Logotipo, nome da empresa&#10;&#10;O conteúdo gerado por IA pode estar incorreto.">
            <a:extLst>
              <a:ext uri="{FF2B5EF4-FFF2-40B4-BE49-F238E27FC236}">
                <a16:creationId xmlns:a16="http://schemas.microsoft.com/office/drawing/2014/main" id="{00A3CC40-3F1A-25D7-F1F0-832CF626600F}"/>
              </a:ext>
            </a:extLst>
          </p:cNvPr>
          <p:cNvPicPr>
            <a:picLocks noChangeAspect="1"/>
          </p:cNvPicPr>
          <p:nvPr/>
        </p:nvPicPr>
        <p:blipFill>
          <a:blip r:embed="rId5"/>
          <a:srcRect t="29687" b="31825"/>
          <a:stretch>
            <a:fillRect/>
          </a:stretch>
        </p:blipFill>
        <p:spPr>
          <a:xfrm>
            <a:off x="11903065" y="4638575"/>
            <a:ext cx="2117444" cy="814955"/>
          </a:xfrm>
          <a:prstGeom prst="rect">
            <a:avLst/>
          </a:prstGeom>
        </p:spPr>
      </p:pic>
      <p:pic>
        <p:nvPicPr>
          <p:cNvPr id="9" name="Imagem 8" descr="Uma imagem contendo Mapa&#10;&#10;O conteúdo gerado por IA pode estar incorreto.">
            <a:extLst>
              <a:ext uri="{FF2B5EF4-FFF2-40B4-BE49-F238E27FC236}">
                <a16:creationId xmlns:a16="http://schemas.microsoft.com/office/drawing/2014/main" id="{8BCF8536-3D84-6C27-06B3-60D7C81E9CEB}"/>
              </a:ext>
            </a:extLst>
          </p:cNvPr>
          <p:cNvPicPr>
            <a:picLocks noChangeAspect="1"/>
          </p:cNvPicPr>
          <p:nvPr/>
        </p:nvPicPr>
        <p:blipFill>
          <a:blip r:embed="rId6"/>
          <a:stretch>
            <a:fillRect/>
          </a:stretch>
        </p:blipFill>
        <p:spPr>
          <a:xfrm>
            <a:off x="13705734" y="7829757"/>
            <a:ext cx="629551" cy="316928"/>
          </a:xfrm>
          <a:prstGeom prst="rect">
            <a:avLst/>
          </a:prstGeom>
        </p:spPr>
      </p:pic>
    </p:spTree>
    <p:extLst>
      <p:ext uri="{BB962C8B-B14F-4D97-AF65-F5344CB8AC3E}">
        <p14:creationId xmlns:p14="http://schemas.microsoft.com/office/powerpoint/2010/main" val="3491607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565</TotalTime>
  <Words>1552</Words>
  <Application>Microsoft Office PowerPoint</Application>
  <PresentationFormat>Personalizar</PresentationFormat>
  <Paragraphs>209</Paragraphs>
  <Slides>17</Slides>
  <Notes>17</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17</vt:i4>
      </vt:variant>
    </vt:vector>
  </HeadingPairs>
  <TitlesOfParts>
    <vt:vector size="21" baseType="lpstr">
      <vt:lpstr>Aptos</vt:lpstr>
      <vt:lpstr>Courier New</vt:lpstr>
      <vt:lpstr>Arial</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Emerson Davi Pereira Braz</cp:lastModifiedBy>
  <cp:revision>23</cp:revision>
  <cp:lastPrinted>2025-04-28T00:49:36Z</cp:lastPrinted>
  <dcterms:created xsi:type="dcterms:W3CDTF">2025-04-27T23:56:58Z</dcterms:created>
  <dcterms:modified xsi:type="dcterms:W3CDTF">2025-12-08T13:46:52Z</dcterms:modified>
</cp:coreProperties>
</file>